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1"/>
  </p:notesMasterIdLst>
  <p:sldIdLst>
    <p:sldId id="256" r:id="rId3"/>
    <p:sldId id="424" r:id="rId4"/>
    <p:sldId id="393" r:id="rId5"/>
    <p:sldId id="453" r:id="rId6"/>
    <p:sldId id="455" r:id="rId7"/>
    <p:sldId id="452" r:id="rId8"/>
    <p:sldId id="425" r:id="rId9"/>
    <p:sldId id="44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7725"/>
    <a:srgbClr val="062BCA"/>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487" autoAdjust="0"/>
  </p:normalViewPr>
  <p:slideViewPr>
    <p:cSldViewPr snapToGrid="0">
      <p:cViewPr varScale="1">
        <p:scale>
          <a:sx n="48" d="100"/>
          <a:sy n="48" d="100"/>
        </p:scale>
        <p:origin x="134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695AC8-9081-4DE8-BE8F-9C23451AC7FC}" type="datetimeFigureOut">
              <a:rPr lang="en-GB" smtClean="0"/>
              <a:t>18/12/2024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544277-FD94-4A3D-8F6A-80818A6C0FC0}" type="slidenum">
              <a:rPr lang="en-GB" smtClean="0"/>
              <a:t>‹#›</a:t>
            </a:fld>
            <a:endParaRPr lang="en-GB"/>
          </a:p>
        </p:txBody>
      </p:sp>
    </p:spTree>
    <p:extLst>
      <p:ext uri="{BB962C8B-B14F-4D97-AF65-F5344CB8AC3E}">
        <p14:creationId xmlns:p14="http://schemas.microsoft.com/office/powerpoint/2010/main" val="127958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5544277-FD94-4A3D-8F6A-80818A6C0FC0}" type="slidenum">
              <a:rPr lang="en-GB" smtClean="0"/>
              <a:t>1</a:t>
            </a:fld>
            <a:endParaRPr lang="en-GB"/>
          </a:p>
        </p:txBody>
      </p:sp>
    </p:spTree>
    <p:extLst>
      <p:ext uri="{BB962C8B-B14F-4D97-AF65-F5344CB8AC3E}">
        <p14:creationId xmlns:p14="http://schemas.microsoft.com/office/powerpoint/2010/main" val="4026211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to we come together???? This is the first step, without this we do not have progress or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Working Together to Safeguarding Children 2023 and the National Framework for Children Social Care 2023</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0325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Stronger Together Approach a relational approach and a way of working together with children, families, colleges and partners.</a:t>
            </a:r>
          </a:p>
          <a:p>
            <a:endParaRPr lang="en-GB" dirty="0"/>
          </a:p>
          <a:p>
            <a:r>
              <a:rPr lang="en-GB" dirty="0"/>
              <a:t>In 2021 ER Childrens Safeguarding and Support Services and Early Help and Prevention developed a model of practice to embed a consistent approach to the work which was being carried out with Children, young people and families and across the services.  Prior to this is was seen that we were working in silo’s and communications required improvement on all levels.</a:t>
            </a:r>
          </a:p>
          <a:p>
            <a:endParaRPr lang="en-GB" dirty="0"/>
          </a:p>
          <a:p>
            <a:r>
              <a:rPr lang="en-GB" dirty="0"/>
              <a:t>Signs of Safety is the framework which is used by East Riding’s CYPSSS and Early Help and Prevention (Hull, York, East </a:t>
            </a:r>
            <a:r>
              <a:rPr lang="en-GB" dirty="0" err="1"/>
              <a:t>Lins</a:t>
            </a:r>
            <a:r>
              <a:rPr lang="en-GB" dirty="0"/>
              <a:t>), this is a strength based, solution focussed, relational approach to safeguarding children, young people and families.</a:t>
            </a:r>
          </a:p>
          <a:p>
            <a:endParaRPr lang="en-GB" dirty="0"/>
          </a:p>
          <a:p>
            <a:r>
              <a:rPr lang="en-GB" dirty="0"/>
              <a:t>With this in mind the Stronger Together Approach is a relational approach to practice, it has taken its theory and knowledge from three Social Sciences Restorative Practice, Social Pedagogy and Systemic Practice and used the Signs of Safety as the Golden Thread that runs throughout.</a:t>
            </a:r>
          </a:p>
          <a:p>
            <a:endParaRPr lang="en-GB" dirty="0"/>
          </a:p>
          <a:p>
            <a:r>
              <a:rPr lang="en-GB" dirty="0"/>
              <a:t>This is an approach which is now used across Children, Families and Schools directorate and is shared with Adult Social Care, Targeted services, YJS, SEND and partners, Police, Health, Fire brigade and voluntary sector and those who sit alongside Children, young people and families to support them.</a:t>
            </a:r>
          </a:p>
          <a:p>
            <a:endParaRPr lang="en-GB" dirty="0"/>
          </a:p>
          <a:p>
            <a:r>
              <a:rPr lang="en-GB" dirty="0"/>
              <a:t>By us sharing the knowledge and understanding of this approach it is hoped that the children and families we support have a more consistent approach to the support they receive from all parties and also the relationships between those supporting have clearer communication and are all understanding of each others role in supporting a family and child.  We can sometimes have our own agenda or lens and working together give an holistic wrap round support.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617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426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b="1" dirty="0"/>
          </a:p>
          <a:p>
            <a:r>
              <a:rPr lang="en-US" b="1" dirty="0"/>
              <a:t>Spread the word</a:t>
            </a:r>
          </a:p>
          <a:p>
            <a:r>
              <a:rPr lang="en-US" b="1" dirty="0"/>
              <a:t>Email stronger together</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361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the three different way to access training</a:t>
            </a:r>
          </a:p>
          <a:p>
            <a:endParaRPr lang="en-US" dirty="0"/>
          </a:p>
          <a:p>
            <a:r>
              <a:rPr lang="en-US" dirty="0"/>
              <a:t>1 x Video</a:t>
            </a:r>
          </a:p>
          <a:p>
            <a:r>
              <a:rPr lang="en-US" dirty="0"/>
              <a:t>1 x e-learning</a:t>
            </a:r>
          </a:p>
          <a:p>
            <a:r>
              <a:rPr lang="en-US" dirty="0"/>
              <a:t>2 x Face to Face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191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Trainer to identify a scaling question.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9320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200" b="0" i="0" dirty="0">
                <a:solidFill>
                  <a:srgbClr val="444444"/>
                </a:solidFill>
                <a:effectLst/>
                <a:latin typeface="Arial" panose="020B0604020202020204" pitchFamily="34" charset="0"/>
              </a:rPr>
              <a:t>Trainer to ask the group a check out question to end the session.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6587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3D5EC-CD23-43C2-8327-A52F543BAE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64323AA-0F00-42C5-B622-BFD328B920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5336450-E8CA-44B0-BEE3-75731E438161}"/>
              </a:ext>
            </a:extLst>
          </p:cNvPr>
          <p:cNvSpPr>
            <a:spLocks noGrp="1"/>
          </p:cNvSpPr>
          <p:nvPr>
            <p:ph type="dt" sz="half" idx="10"/>
          </p:nvPr>
        </p:nvSpPr>
        <p:spPr/>
        <p:txBody>
          <a:bodyPr/>
          <a:lstStyle/>
          <a:p>
            <a:fld id="{D0C8C5D0-F6C7-40E1-AAE2-530B69BE5054}" type="datetimeFigureOut">
              <a:rPr lang="en-GB" smtClean="0"/>
              <a:t>18/12/2024</a:t>
            </a:fld>
            <a:endParaRPr lang="en-GB"/>
          </a:p>
        </p:txBody>
      </p:sp>
      <p:sp>
        <p:nvSpPr>
          <p:cNvPr id="5" name="Footer Placeholder 4">
            <a:extLst>
              <a:ext uri="{FF2B5EF4-FFF2-40B4-BE49-F238E27FC236}">
                <a16:creationId xmlns:a16="http://schemas.microsoft.com/office/drawing/2014/main" id="{794ECDF8-FDC0-4D30-B5D3-8481420EAB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22E255-4D16-410F-B909-2FA9A0CF20D2}"/>
              </a:ext>
            </a:extLst>
          </p:cNvPr>
          <p:cNvSpPr>
            <a:spLocks noGrp="1"/>
          </p:cNvSpPr>
          <p:nvPr>
            <p:ph type="sldNum" sz="quarter" idx="12"/>
          </p:nvPr>
        </p:nvSpPr>
        <p:spPr/>
        <p:txBody>
          <a:bodyPr/>
          <a:lstStyle/>
          <a:p>
            <a:fld id="{9EA67797-9244-49DD-969B-A5EC5978145E}" type="slidenum">
              <a:rPr lang="en-GB" smtClean="0"/>
              <a:t>‹#›</a:t>
            </a:fld>
            <a:endParaRPr lang="en-GB"/>
          </a:p>
        </p:txBody>
      </p:sp>
    </p:spTree>
    <p:extLst>
      <p:ext uri="{BB962C8B-B14F-4D97-AF65-F5344CB8AC3E}">
        <p14:creationId xmlns:p14="http://schemas.microsoft.com/office/powerpoint/2010/main" val="1036021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411D4-2A75-4A2E-9F36-7B156A3E961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8BB0DA-558D-47A5-9C38-2EA4949C29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AE7848-5FC9-4FD0-B72B-116B9F3C532C}"/>
              </a:ext>
            </a:extLst>
          </p:cNvPr>
          <p:cNvSpPr>
            <a:spLocks noGrp="1"/>
          </p:cNvSpPr>
          <p:nvPr>
            <p:ph type="dt" sz="half" idx="10"/>
          </p:nvPr>
        </p:nvSpPr>
        <p:spPr/>
        <p:txBody>
          <a:bodyPr/>
          <a:lstStyle/>
          <a:p>
            <a:fld id="{D0C8C5D0-F6C7-40E1-AAE2-530B69BE5054}" type="datetimeFigureOut">
              <a:rPr lang="en-GB" smtClean="0"/>
              <a:t>18/12/2024</a:t>
            </a:fld>
            <a:endParaRPr lang="en-GB"/>
          </a:p>
        </p:txBody>
      </p:sp>
      <p:sp>
        <p:nvSpPr>
          <p:cNvPr id="5" name="Footer Placeholder 4">
            <a:extLst>
              <a:ext uri="{FF2B5EF4-FFF2-40B4-BE49-F238E27FC236}">
                <a16:creationId xmlns:a16="http://schemas.microsoft.com/office/drawing/2014/main" id="{2D95BFC2-97E7-4445-8089-5CA52D0889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F0322A-D2BF-4457-93EB-363E2AA7A630}"/>
              </a:ext>
            </a:extLst>
          </p:cNvPr>
          <p:cNvSpPr>
            <a:spLocks noGrp="1"/>
          </p:cNvSpPr>
          <p:nvPr>
            <p:ph type="sldNum" sz="quarter" idx="12"/>
          </p:nvPr>
        </p:nvSpPr>
        <p:spPr/>
        <p:txBody>
          <a:bodyPr/>
          <a:lstStyle/>
          <a:p>
            <a:fld id="{9EA67797-9244-49DD-969B-A5EC5978145E}" type="slidenum">
              <a:rPr lang="en-GB" smtClean="0"/>
              <a:t>‹#›</a:t>
            </a:fld>
            <a:endParaRPr lang="en-GB"/>
          </a:p>
        </p:txBody>
      </p:sp>
    </p:spTree>
    <p:extLst>
      <p:ext uri="{BB962C8B-B14F-4D97-AF65-F5344CB8AC3E}">
        <p14:creationId xmlns:p14="http://schemas.microsoft.com/office/powerpoint/2010/main" val="3202402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23D37C-564E-4B79-96B7-19AEE13F73B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147EF3-B319-4E6F-8A30-42244123C0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A06AE2-9323-4348-9211-E10330925E82}"/>
              </a:ext>
            </a:extLst>
          </p:cNvPr>
          <p:cNvSpPr>
            <a:spLocks noGrp="1"/>
          </p:cNvSpPr>
          <p:nvPr>
            <p:ph type="dt" sz="half" idx="10"/>
          </p:nvPr>
        </p:nvSpPr>
        <p:spPr/>
        <p:txBody>
          <a:bodyPr/>
          <a:lstStyle/>
          <a:p>
            <a:fld id="{D0C8C5D0-F6C7-40E1-AAE2-530B69BE5054}" type="datetimeFigureOut">
              <a:rPr lang="en-GB" smtClean="0"/>
              <a:t>18/12/2024</a:t>
            </a:fld>
            <a:endParaRPr lang="en-GB"/>
          </a:p>
        </p:txBody>
      </p:sp>
      <p:sp>
        <p:nvSpPr>
          <p:cNvPr id="5" name="Footer Placeholder 4">
            <a:extLst>
              <a:ext uri="{FF2B5EF4-FFF2-40B4-BE49-F238E27FC236}">
                <a16:creationId xmlns:a16="http://schemas.microsoft.com/office/drawing/2014/main" id="{9035702A-1426-4DF4-B826-B9C67FD558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FDE3C4-DC2A-415E-BF24-F513AA1B027F}"/>
              </a:ext>
            </a:extLst>
          </p:cNvPr>
          <p:cNvSpPr>
            <a:spLocks noGrp="1"/>
          </p:cNvSpPr>
          <p:nvPr>
            <p:ph type="sldNum" sz="quarter" idx="12"/>
          </p:nvPr>
        </p:nvSpPr>
        <p:spPr/>
        <p:txBody>
          <a:bodyPr/>
          <a:lstStyle/>
          <a:p>
            <a:fld id="{9EA67797-9244-49DD-969B-A5EC5978145E}" type="slidenum">
              <a:rPr lang="en-GB" smtClean="0"/>
              <a:t>‹#›</a:t>
            </a:fld>
            <a:endParaRPr lang="en-GB"/>
          </a:p>
        </p:txBody>
      </p:sp>
    </p:spTree>
    <p:extLst>
      <p:ext uri="{BB962C8B-B14F-4D97-AF65-F5344CB8AC3E}">
        <p14:creationId xmlns:p14="http://schemas.microsoft.com/office/powerpoint/2010/main" val="1103271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284942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532662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366912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p>
        </p:txBody>
      </p:sp>
    </p:spTree>
    <p:extLst>
      <p:ext uri="{BB962C8B-B14F-4D97-AF65-F5344CB8AC3E}">
        <p14:creationId xmlns:p14="http://schemas.microsoft.com/office/powerpoint/2010/main" val="81937452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p>
        </p:txBody>
      </p:sp>
    </p:spTree>
    <p:extLst>
      <p:ext uri="{BB962C8B-B14F-4D97-AF65-F5344CB8AC3E}">
        <p14:creationId xmlns:p14="http://schemas.microsoft.com/office/powerpoint/2010/main" val="116487445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225935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78351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735836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15DAB-E48F-4963-82D0-9E8226028A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BBAF3D-505A-4E89-A433-DE8E90C691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011CA5-E490-4489-9E11-86D1EED030BC}"/>
              </a:ext>
            </a:extLst>
          </p:cNvPr>
          <p:cNvSpPr>
            <a:spLocks noGrp="1"/>
          </p:cNvSpPr>
          <p:nvPr>
            <p:ph type="dt" sz="half" idx="10"/>
          </p:nvPr>
        </p:nvSpPr>
        <p:spPr/>
        <p:txBody>
          <a:bodyPr/>
          <a:lstStyle/>
          <a:p>
            <a:fld id="{D0C8C5D0-F6C7-40E1-AAE2-530B69BE5054}" type="datetimeFigureOut">
              <a:rPr lang="en-GB" smtClean="0"/>
              <a:t>18/12/2024</a:t>
            </a:fld>
            <a:endParaRPr lang="en-GB"/>
          </a:p>
        </p:txBody>
      </p:sp>
      <p:sp>
        <p:nvSpPr>
          <p:cNvPr id="5" name="Footer Placeholder 4">
            <a:extLst>
              <a:ext uri="{FF2B5EF4-FFF2-40B4-BE49-F238E27FC236}">
                <a16:creationId xmlns:a16="http://schemas.microsoft.com/office/drawing/2014/main" id="{8DF45E3A-FC6F-43D9-8B8C-6DCDC32893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F7E984-9A5B-406B-BD89-D5BE7D373574}"/>
              </a:ext>
            </a:extLst>
          </p:cNvPr>
          <p:cNvSpPr>
            <a:spLocks noGrp="1"/>
          </p:cNvSpPr>
          <p:nvPr>
            <p:ph type="sldNum" sz="quarter" idx="12"/>
          </p:nvPr>
        </p:nvSpPr>
        <p:spPr/>
        <p:txBody>
          <a:bodyPr/>
          <a:lstStyle/>
          <a:p>
            <a:fld id="{9EA67797-9244-49DD-969B-A5EC5978145E}" type="slidenum">
              <a:rPr lang="en-GB" smtClean="0"/>
              <a:t>‹#›</a:t>
            </a:fld>
            <a:endParaRPr lang="en-GB"/>
          </a:p>
        </p:txBody>
      </p:sp>
    </p:spTree>
    <p:extLst>
      <p:ext uri="{BB962C8B-B14F-4D97-AF65-F5344CB8AC3E}">
        <p14:creationId xmlns:p14="http://schemas.microsoft.com/office/powerpoint/2010/main" val="2732121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982774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378170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75286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537979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782652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665945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041526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560629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9F96A-92D3-4B5F-B917-4E300D00D8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24F612-ADCC-443F-AAC0-1F3B375F72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EA6736-B6B7-4F38-B1CF-2547D1B3D5C2}"/>
              </a:ext>
            </a:extLst>
          </p:cNvPr>
          <p:cNvSpPr>
            <a:spLocks noGrp="1"/>
          </p:cNvSpPr>
          <p:nvPr>
            <p:ph type="dt" sz="half" idx="10"/>
          </p:nvPr>
        </p:nvSpPr>
        <p:spPr/>
        <p:txBody>
          <a:bodyPr/>
          <a:lstStyle/>
          <a:p>
            <a:fld id="{D0C8C5D0-F6C7-40E1-AAE2-530B69BE5054}" type="datetimeFigureOut">
              <a:rPr lang="en-GB" smtClean="0"/>
              <a:t>18/12/2024</a:t>
            </a:fld>
            <a:endParaRPr lang="en-GB"/>
          </a:p>
        </p:txBody>
      </p:sp>
      <p:sp>
        <p:nvSpPr>
          <p:cNvPr id="5" name="Footer Placeholder 4">
            <a:extLst>
              <a:ext uri="{FF2B5EF4-FFF2-40B4-BE49-F238E27FC236}">
                <a16:creationId xmlns:a16="http://schemas.microsoft.com/office/drawing/2014/main" id="{AD159CD0-0CB8-45BA-8929-C6F998359C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5793D7-77FB-403A-ADA6-059FC75C85FE}"/>
              </a:ext>
            </a:extLst>
          </p:cNvPr>
          <p:cNvSpPr>
            <a:spLocks noGrp="1"/>
          </p:cNvSpPr>
          <p:nvPr>
            <p:ph type="sldNum" sz="quarter" idx="12"/>
          </p:nvPr>
        </p:nvSpPr>
        <p:spPr/>
        <p:txBody>
          <a:bodyPr/>
          <a:lstStyle/>
          <a:p>
            <a:fld id="{9EA67797-9244-49DD-969B-A5EC5978145E}" type="slidenum">
              <a:rPr lang="en-GB" smtClean="0"/>
              <a:t>‹#›</a:t>
            </a:fld>
            <a:endParaRPr lang="en-GB"/>
          </a:p>
        </p:txBody>
      </p:sp>
    </p:spTree>
    <p:extLst>
      <p:ext uri="{BB962C8B-B14F-4D97-AF65-F5344CB8AC3E}">
        <p14:creationId xmlns:p14="http://schemas.microsoft.com/office/powerpoint/2010/main" val="354900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E847E-E118-43D5-A249-5F7B1B5AA2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36B3DE-6366-4AA2-A361-18789DA012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BF2734-28CF-4EF0-877C-E7C4A8856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FA66AF4-D12B-4F3D-8EA2-BED8CB7611EC}"/>
              </a:ext>
            </a:extLst>
          </p:cNvPr>
          <p:cNvSpPr>
            <a:spLocks noGrp="1"/>
          </p:cNvSpPr>
          <p:nvPr>
            <p:ph type="dt" sz="half" idx="10"/>
          </p:nvPr>
        </p:nvSpPr>
        <p:spPr/>
        <p:txBody>
          <a:bodyPr/>
          <a:lstStyle/>
          <a:p>
            <a:fld id="{D0C8C5D0-F6C7-40E1-AAE2-530B69BE5054}" type="datetimeFigureOut">
              <a:rPr lang="en-GB" smtClean="0"/>
              <a:t>18/12/2024</a:t>
            </a:fld>
            <a:endParaRPr lang="en-GB"/>
          </a:p>
        </p:txBody>
      </p:sp>
      <p:sp>
        <p:nvSpPr>
          <p:cNvPr id="6" name="Footer Placeholder 5">
            <a:extLst>
              <a:ext uri="{FF2B5EF4-FFF2-40B4-BE49-F238E27FC236}">
                <a16:creationId xmlns:a16="http://schemas.microsoft.com/office/drawing/2014/main" id="{11395EB5-6948-4477-9D26-0E3F0D1F9C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931A60-96A8-4DFA-B4DB-E7F080296EDA}"/>
              </a:ext>
            </a:extLst>
          </p:cNvPr>
          <p:cNvSpPr>
            <a:spLocks noGrp="1"/>
          </p:cNvSpPr>
          <p:nvPr>
            <p:ph type="sldNum" sz="quarter" idx="12"/>
          </p:nvPr>
        </p:nvSpPr>
        <p:spPr/>
        <p:txBody>
          <a:bodyPr/>
          <a:lstStyle/>
          <a:p>
            <a:fld id="{9EA67797-9244-49DD-969B-A5EC5978145E}" type="slidenum">
              <a:rPr lang="en-GB" smtClean="0"/>
              <a:t>‹#›</a:t>
            </a:fld>
            <a:endParaRPr lang="en-GB"/>
          </a:p>
        </p:txBody>
      </p:sp>
    </p:spTree>
    <p:extLst>
      <p:ext uri="{BB962C8B-B14F-4D97-AF65-F5344CB8AC3E}">
        <p14:creationId xmlns:p14="http://schemas.microsoft.com/office/powerpoint/2010/main" val="1782219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78F8E-3C6F-4860-955A-20600C09141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EA8874-E874-4276-AEB4-6CF34A38E9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8373FF-6B1A-485D-BE03-7D45529863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5B275F-77D1-4421-A4E5-C1F375CCD3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40EEAA-3E65-471A-AA0A-32E05E3C34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3CDE46A-0391-46C5-A3F7-FEB21528683C}"/>
              </a:ext>
            </a:extLst>
          </p:cNvPr>
          <p:cNvSpPr>
            <a:spLocks noGrp="1"/>
          </p:cNvSpPr>
          <p:nvPr>
            <p:ph type="dt" sz="half" idx="10"/>
          </p:nvPr>
        </p:nvSpPr>
        <p:spPr/>
        <p:txBody>
          <a:bodyPr/>
          <a:lstStyle/>
          <a:p>
            <a:fld id="{D0C8C5D0-F6C7-40E1-AAE2-530B69BE5054}" type="datetimeFigureOut">
              <a:rPr lang="en-GB" smtClean="0"/>
              <a:t>18/12/2024</a:t>
            </a:fld>
            <a:endParaRPr lang="en-GB"/>
          </a:p>
        </p:txBody>
      </p:sp>
      <p:sp>
        <p:nvSpPr>
          <p:cNvPr id="8" name="Footer Placeholder 7">
            <a:extLst>
              <a:ext uri="{FF2B5EF4-FFF2-40B4-BE49-F238E27FC236}">
                <a16:creationId xmlns:a16="http://schemas.microsoft.com/office/drawing/2014/main" id="{9653AC4D-E97B-4F61-8376-96F237C21AA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9F4025-5D41-467C-B157-236585F10B30}"/>
              </a:ext>
            </a:extLst>
          </p:cNvPr>
          <p:cNvSpPr>
            <a:spLocks noGrp="1"/>
          </p:cNvSpPr>
          <p:nvPr>
            <p:ph type="sldNum" sz="quarter" idx="12"/>
          </p:nvPr>
        </p:nvSpPr>
        <p:spPr/>
        <p:txBody>
          <a:bodyPr/>
          <a:lstStyle/>
          <a:p>
            <a:fld id="{9EA67797-9244-49DD-969B-A5EC5978145E}" type="slidenum">
              <a:rPr lang="en-GB" smtClean="0"/>
              <a:t>‹#›</a:t>
            </a:fld>
            <a:endParaRPr lang="en-GB"/>
          </a:p>
        </p:txBody>
      </p:sp>
    </p:spTree>
    <p:extLst>
      <p:ext uri="{BB962C8B-B14F-4D97-AF65-F5344CB8AC3E}">
        <p14:creationId xmlns:p14="http://schemas.microsoft.com/office/powerpoint/2010/main" val="3255538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34434-6F71-468B-9482-9BA0757B47F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83DB7BF-3323-457F-B89B-46513A3B27A5}"/>
              </a:ext>
            </a:extLst>
          </p:cNvPr>
          <p:cNvSpPr>
            <a:spLocks noGrp="1"/>
          </p:cNvSpPr>
          <p:nvPr>
            <p:ph type="dt" sz="half" idx="10"/>
          </p:nvPr>
        </p:nvSpPr>
        <p:spPr/>
        <p:txBody>
          <a:bodyPr/>
          <a:lstStyle/>
          <a:p>
            <a:fld id="{D0C8C5D0-F6C7-40E1-AAE2-530B69BE5054}" type="datetimeFigureOut">
              <a:rPr lang="en-GB" smtClean="0"/>
              <a:t>18/12/2024</a:t>
            </a:fld>
            <a:endParaRPr lang="en-GB"/>
          </a:p>
        </p:txBody>
      </p:sp>
      <p:sp>
        <p:nvSpPr>
          <p:cNvPr id="4" name="Footer Placeholder 3">
            <a:extLst>
              <a:ext uri="{FF2B5EF4-FFF2-40B4-BE49-F238E27FC236}">
                <a16:creationId xmlns:a16="http://schemas.microsoft.com/office/drawing/2014/main" id="{991F52CF-D96C-4866-B3A8-A8E537CBBB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2A9CC4-BB3E-4AF4-8800-BAB5E70DF36C}"/>
              </a:ext>
            </a:extLst>
          </p:cNvPr>
          <p:cNvSpPr>
            <a:spLocks noGrp="1"/>
          </p:cNvSpPr>
          <p:nvPr>
            <p:ph type="sldNum" sz="quarter" idx="12"/>
          </p:nvPr>
        </p:nvSpPr>
        <p:spPr/>
        <p:txBody>
          <a:bodyPr/>
          <a:lstStyle/>
          <a:p>
            <a:fld id="{9EA67797-9244-49DD-969B-A5EC5978145E}" type="slidenum">
              <a:rPr lang="en-GB" smtClean="0"/>
              <a:t>‹#›</a:t>
            </a:fld>
            <a:endParaRPr lang="en-GB"/>
          </a:p>
        </p:txBody>
      </p:sp>
    </p:spTree>
    <p:extLst>
      <p:ext uri="{BB962C8B-B14F-4D97-AF65-F5344CB8AC3E}">
        <p14:creationId xmlns:p14="http://schemas.microsoft.com/office/powerpoint/2010/main" val="364475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86C9D5-3C68-4779-8A7C-EBA814BB2651}"/>
              </a:ext>
            </a:extLst>
          </p:cNvPr>
          <p:cNvSpPr>
            <a:spLocks noGrp="1"/>
          </p:cNvSpPr>
          <p:nvPr>
            <p:ph type="dt" sz="half" idx="10"/>
          </p:nvPr>
        </p:nvSpPr>
        <p:spPr/>
        <p:txBody>
          <a:bodyPr/>
          <a:lstStyle/>
          <a:p>
            <a:fld id="{D0C8C5D0-F6C7-40E1-AAE2-530B69BE5054}" type="datetimeFigureOut">
              <a:rPr lang="en-GB" smtClean="0"/>
              <a:t>18/12/2024</a:t>
            </a:fld>
            <a:endParaRPr lang="en-GB"/>
          </a:p>
        </p:txBody>
      </p:sp>
      <p:sp>
        <p:nvSpPr>
          <p:cNvPr id="3" name="Footer Placeholder 2">
            <a:extLst>
              <a:ext uri="{FF2B5EF4-FFF2-40B4-BE49-F238E27FC236}">
                <a16:creationId xmlns:a16="http://schemas.microsoft.com/office/drawing/2014/main" id="{BFD7D8FF-0A2F-405A-A760-A5FD72AEEE3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EAEABC6-71DF-454A-B520-9C76765CE6C4}"/>
              </a:ext>
            </a:extLst>
          </p:cNvPr>
          <p:cNvSpPr>
            <a:spLocks noGrp="1"/>
          </p:cNvSpPr>
          <p:nvPr>
            <p:ph type="sldNum" sz="quarter" idx="12"/>
          </p:nvPr>
        </p:nvSpPr>
        <p:spPr/>
        <p:txBody>
          <a:bodyPr/>
          <a:lstStyle/>
          <a:p>
            <a:fld id="{9EA67797-9244-49DD-969B-A5EC5978145E}" type="slidenum">
              <a:rPr lang="en-GB" smtClean="0"/>
              <a:t>‹#›</a:t>
            </a:fld>
            <a:endParaRPr lang="en-GB"/>
          </a:p>
        </p:txBody>
      </p:sp>
    </p:spTree>
    <p:extLst>
      <p:ext uri="{BB962C8B-B14F-4D97-AF65-F5344CB8AC3E}">
        <p14:creationId xmlns:p14="http://schemas.microsoft.com/office/powerpoint/2010/main" val="342376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F5700-BFFC-4D49-A389-33D65DF2E3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63A2E64-F892-4B68-85BA-E28A6AB76F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7A39D94-3049-4756-96A3-817B780C80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9817C-C149-4007-ABDB-7B29F990400C}"/>
              </a:ext>
            </a:extLst>
          </p:cNvPr>
          <p:cNvSpPr>
            <a:spLocks noGrp="1"/>
          </p:cNvSpPr>
          <p:nvPr>
            <p:ph type="dt" sz="half" idx="10"/>
          </p:nvPr>
        </p:nvSpPr>
        <p:spPr/>
        <p:txBody>
          <a:bodyPr/>
          <a:lstStyle/>
          <a:p>
            <a:fld id="{D0C8C5D0-F6C7-40E1-AAE2-530B69BE5054}" type="datetimeFigureOut">
              <a:rPr lang="en-GB" smtClean="0"/>
              <a:t>18/12/2024</a:t>
            </a:fld>
            <a:endParaRPr lang="en-GB"/>
          </a:p>
        </p:txBody>
      </p:sp>
      <p:sp>
        <p:nvSpPr>
          <p:cNvPr id="6" name="Footer Placeholder 5">
            <a:extLst>
              <a:ext uri="{FF2B5EF4-FFF2-40B4-BE49-F238E27FC236}">
                <a16:creationId xmlns:a16="http://schemas.microsoft.com/office/drawing/2014/main" id="{69BE608F-F56F-459D-BC41-3AF5790DC5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63E60F-5105-4B64-85D3-746EA70C2A7B}"/>
              </a:ext>
            </a:extLst>
          </p:cNvPr>
          <p:cNvSpPr>
            <a:spLocks noGrp="1"/>
          </p:cNvSpPr>
          <p:nvPr>
            <p:ph type="sldNum" sz="quarter" idx="12"/>
          </p:nvPr>
        </p:nvSpPr>
        <p:spPr/>
        <p:txBody>
          <a:bodyPr/>
          <a:lstStyle/>
          <a:p>
            <a:fld id="{9EA67797-9244-49DD-969B-A5EC5978145E}" type="slidenum">
              <a:rPr lang="en-GB" smtClean="0"/>
              <a:t>‹#›</a:t>
            </a:fld>
            <a:endParaRPr lang="en-GB"/>
          </a:p>
        </p:txBody>
      </p:sp>
    </p:spTree>
    <p:extLst>
      <p:ext uri="{BB962C8B-B14F-4D97-AF65-F5344CB8AC3E}">
        <p14:creationId xmlns:p14="http://schemas.microsoft.com/office/powerpoint/2010/main" val="2642760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5ECD1-9307-452A-8D71-8DEB0C11D3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8D7739-EC59-4CB3-95BF-618E8E47E2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D40824C-CEDC-46EF-B242-9785DF6D69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7AB8CE-1D78-4180-9D54-AE1A14371709}"/>
              </a:ext>
            </a:extLst>
          </p:cNvPr>
          <p:cNvSpPr>
            <a:spLocks noGrp="1"/>
          </p:cNvSpPr>
          <p:nvPr>
            <p:ph type="dt" sz="half" idx="10"/>
          </p:nvPr>
        </p:nvSpPr>
        <p:spPr/>
        <p:txBody>
          <a:bodyPr/>
          <a:lstStyle/>
          <a:p>
            <a:fld id="{D0C8C5D0-F6C7-40E1-AAE2-530B69BE5054}" type="datetimeFigureOut">
              <a:rPr lang="en-GB" smtClean="0"/>
              <a:t>18/12/2024</a:t>
            </a:fld>
            <a:endParaRPr lang="en-GB"/>
          </a:p>
        </p:txBody>
      </p:sp>
      <p:sp>
        <p:nvSpPr>
          <p:cNvPr id="6" name="Footer Placeholder 5">
            <a:extLst>
              <a:ext uri="{FF2B5EF4-FFF2-40B4-BE49-F238E27FC236}">
                <a16:creationId xmlns:a16="http://schemas.microsoft.com/office/drawing/2014/main" id="{48EBA78C-0255-4CB3-B06F-A4804915A1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81CC8E-A11D-4F53-9C45-8CFC03340502}"/>
              </a:ext>
            </a:extLst>
          </p:cNvPr>
          <p:cNvSpPr>
            <a:spLocks noGrp="1"/>
          </p:cNvSpPr>
          <p:nvPr>
            <p:ph type="sldNum" sz="quarter" idx="12"/>
          </p:nvPr>
        </p:nvSpPr>
        <p:spPr/>
        <p:txBody>
          <a:bodyPr/>
          <a:lstStyle/>
          <a:p>
            <a:fld id="{9EA67797-9244-49DD-969B-A5EC5978145E}" type="slidenum">
              <a:rPr lang="en-GB" smtClean="0"/>
              <a:t>‹#›</a:t>
            </a:fld>
            <a:endParaRPr lang="en-GB"/>
          </a:p>
        </p:txBody>
      </p:sp>
    </p:spTree>
    <p:extLst>
      <p:ext uri="{BB962C8B-B14F-4D97-AF65-F5344CB8AC3E}">
        <p14:creationId xmlns:p14="http://schemas.microsoft.com/office/powerpoint/2010/main" val="2990885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2DFE97-7AD6-44B4-AD8F-E6D1CBD68E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224C29-1F34-4218-A7A4-D41ADE0DDA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CC7D57-8E58-4F56-90E4-B8FA510E48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8C5D0-F6C7-40E1-AAE2-530B69BE5054}" type="datetimeFigureOut">
              <a:rPr lang="en-GB" smtClean="0"/>
              <a:t>18/12/2024</a:t>
            </a:fld>
            <a:endParaRPr lang="en-GB"/>
          </a:p>
        </p:txBody>
      </p:sp>
      <p:sp>
        <p:nvSpPr>
          <p:cNvPr id="5" name="Footer Placeholder 4">
            <a:extLst>
              <a:ext uri="{FF2B5EF4-FFF2-40B4-BE49-F238E27FC236}">
                <a16:creationId xmlns:a16="http://schemas.microsoft.com/office/drawing/2014/main" id="{CA1578C5-F965-4A1E-8C85-2D5104E180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FA2CDBA-F18C-4F79-A2FE-DA154DD2EB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A67797-9244-49DD-969B-A5EC5978145E}" type="slidenum">
              <a:rPr lang="en-GB" smtClean="0"/>
              <a:t>‹#›</a:t>
            </a:fld>
            <a:endParaRPr lang="en-GB"/>
          </a:p>
        </p:txBody>
      </p:sp>
    </p:spTree>
    <p:extLst>
      <p:ext uri="{BB962C8B-B14F-4D97-AF65-F5344CB8AC3E}">
        <p14:creationId xmlns:p14="http://schemas.microsoft.com/office/powerpoint/2010/main" val="2417474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1176388364"/>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5818C76-B3BC-ABDC-092B-A965216F350F}"/>
              </a:ext>
            </a:extLst>
          </p:cNvPr>
          <p:cNvPicPr>
            <a:picLocks noChangeAspect="1"/>
          </p:cNvPicPr>
          <p:nvPr/>
        </p:nvPicPr>
        <p:blipFill>
          <a:blip r:embed="rId3"/>
          <a:stretch>
            <a:fillRect/>
          </a:stretch>
        </p:blipFill>
        <p:spPr>
          <a:xfrm>
            <a:off x="0" y="0"/>
            <a:ext cx="12253986" cy="6858000"/>
          </a:xfrm>
          <a:prstGeom prst="rect">
            <a:avLst/>
          </a:prstGeom>
        </p:spPr>
      </p:pic>
      <p:sp>
        <p:nvSpPr>
          <p:cNvPr id="12"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E44B532-757D-4346-BF2C-F67D9C53444A}"/>
              </a:ext>
            </a:extLst>
          </p:cNvPr>
          <p:cNvSpPr txBox="1"/>
          <p:nvPr/>
        </p:nvSpPr>
        <p:spPr>
          <a:xfrm>
            <a:off x="1352777" y="2603512"/>
            <a:ext cx="5724939"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Gill Sans MT" panose="020B0502020104020203" pitchFamily="34" charset="0"/>
              </a:rPr>
              <a:t>East Ridings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Gill Sans MT" panose="020B0502020104020203" pitchFamily="34" charset="0"/>
              </a:rPr>
              <a:t>Stronger Together Approach</a:t>
            </a:r>
          </a:p>
        </p:txBody>
      </p:sp>
      <p:sp>
        <p:nvSpPr>
          <p:cNvPr id="3" name="TextBox 2">
            <a:extLst>
              <a:ext uri="{FF2B5EF4-FFF2-40B4-BE49-F238E27FC236}">
                <a16:creationId xmlns:a16="http://schemas.microsoft.com/office/drawing/2014/main" id="{D716BCB9-A0E9-4D61-6F01-54463122F99F}"/>
              </a:ext>
            </a:extLst>
          </p:cNvPr>
          <p:cNvSpPr txBox="1"/>
          <p:nvPr/>
        </p:nvSpPr>
        <p:spPr>
          <a:xfrm>
            <a:off x="9248503" y="6361611"/>
            <a:ext cx="2259874" cy="246221"/>
          </a:xfrm>
          <a:prstGeom prst="rect">
            <a:avLst/>
          </a:prstGeom>
          <a:noFill/>
        </p:spPr>
        <p:txBody>
          <a:bodyPr wrap="square" rtlCol="0">
            <a:spAutoFit/>
          </a:bodyPr>
          <a:lstStyle/>
          <a:p>
            <a:r>
              <a:rPr lang="en-GB" sz="1000" dirty="0">
                <a:latin typeface="Gill Sans"/>
              </a:rPr>
              <a:t>Insert version number – EG: V1.0 Jan 24</a:t>
            </a:r>
          </a:p>
        </p:txBody>
      </p:sp>
    </p:spTree>
    <p:extLst>
      <p:ext uri="{BB962C8B-B14F-4D97-AF65-F5344CB8AC3E}">
        <p14:creationId xmlns:p14="http://schemas.microsoft.com/office/powerpoint/2010/main" val="34396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t="-7000" b="-7000"/>
          </a:stretch>
        </a:blipFill>
        <a:effectLst/>
      </p:bgPr>
    </p:bg>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9CD00177-F375-44D1-B4C5-648B455E6B4D}"/>
              </a:ext>
            </a:extLst>
          </p:cNvPr>
          <p:cNvSpPr txBox="1">
            <a:spLocks noChangeArrowheads="1"/>
          </p:cNvSpPr>
          <p:nvPr/>
        </p:nvSpPr>
        <p:spPr>
          <a:xfrm>
            <a:off x="305780" y="1510104"/>
            <a:ext cx="8532440" cy="4797152"/>
          </a:xfrm>
          <a:prstGeom prst="rect">
            <a:avLst/>
          </a:prstGeom>
        </p:spPr>
        <p:txBody>
          <a:bodyPr>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300">
              <a:solidFill>
                <a:schemeClr val="bg1"/>
              </a:solidFill>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003812CD-7A25-FB1A-D838-54C814F8FDE0}"/>
              </a:ext>
            </a:extLst>
          </p:cNvPr>
          <p:cNvPicPr>
            <a:picLocks noChangeAspect="1"/>
          </p:cNvPicPr>
          <p:nvPr/>
        </p:nvPicPr>
        <p:blipFill>
          <a:blip r:embed="rId4"/>
          <a:stretch>
            <a:fillRect/>
          </a:stretch>
        </p:blipFill>
        <p:spPr>
          <a:xfrm>
            <a:off x="1193171" y="855015"/>
            <a:ext cx="9805658" cy="5147970"/>
          </a:xfrm>
          <a:prstGeom prst="rect">
            <a:avLst/>
          </a:prstGeom>
        </p:spPr>
      </p:pic>
    </p:spTree>
    <p:extLst>
      <p:ext uri="{BB962C8B-B14F-4D97-AF65-F5344CB8AC3E}">
        <p14:creationId xmlns:p14="http://schemas.microsoft.com/office/powerpoint/2010/main" val="1920084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t="-7000" b="-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677532-1E3A-C03D-C7C6-A75C906FDE64}"/>
              </a:ext>
            </a:extLst>
          </p:cNvPr>
          <p:cNvPicPr>
            <a:picLocks noChangeAspect="1"/>
          </p:cNvPicPr>
          <p:nvPr/>
        </p:nvPicPr>
        <p:blipFill>
          <a:blip r:embed="rId4"/>
          <a:stretch>
            <a:fillRect/>
          </a:stretch>
        </p:blipFill>
        <p:spPr>
          <a:xfrm>
            <a:off x="3296315" y="1155828"/>
            <a:ext cx="5599370" cy="5037154"/>
          </a:xfrm>
          <a:prstGeom prst="rect">
            <a:avLst/>
          </a:prstGeom>
        </p:spPr>
      </p:pic>
      <p:sp>
        <p:nvSpPr>
          <p:cNvPr id="6" name="TextBox 5">
            <a:extLst>
              <a:ext uri="{FF2B5EF4-FFF2-40B4-BE49-F238E27FC236}">
                <a16:creationId xmlns:a16="http://schemas.microsoft.com/office/drawing/2014/main" id="{0BA502BF-4D31-EB56-600A-E855F7C34F1A}"/>
              </a:ext>
            </a:extLst>
          </p:cNvPr>
          <p:cNvSpPr txBox="1"/>
          <p:nvPr/>
        </p:nvSpPr>
        <p:spPr>
          <a:xfrm>
            <a:off x="3420341" y="665018"/>
            <a:ext cx="5351318" cy="461665"/>
          </a:xfrm>
          <a:prstGeom prst="rect">
            <a:avLst/>
          </a:prstGeom>
          <a:noFill/>
        </p:spPr>
        <p:txBody>
          <a:bodyPr wrap="square" rtlCol="0">
            <a:spAutoFit/>
          </a:bodyPr>
          <a:lstStyle/>
          <a:p>
            <a:r>
              <a:rPr lang="en-GB" sz="2400" dirty="0">
                <a:solidFill>
                  <a:schemeClr val="bg1"/>
                </a:solidFill>
              </a:rPr>
              <a:t>What is the Stronger Together Approach?</a:t>
            </a:r>
          </a:p>
        </p:txBody>
      </p:sp>
    </p:spTree>
    <p:extLst>
      <p:ext uri="{BB962C8B-B14F-4D97-AF65-F5344CB8AC3E}">
        <p14:creationId xmlns:p14="http://schemas.microsoft.com/office/powerpoint/2010/main" val="3929262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7" name="Group 16">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8" name="Freeform: Shape 17">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Oval 19">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3" name="Rectangle 22">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7" name="Group 26">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28" name="Freeform: Shape 27">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6" name="TextBox 5">
            <a:extLst>
              <a:ext uri="{FF2B5EF4-FFF2-40B4-BE49-F238E27FC236}">
                <a16:creationId xmlns:a16="http://schemas.microsoft.com/office/drawing/2014/main" id="{0BA502BF-4D31-EB56-600A-E855F7C34F1A}"/>
              </a:ext>
            </a:extLst>
          </p:cNvPr>
          <p:cNvSpPr txBox="1"/>
          <p:nvPr/>
        </p:nvSpPr>
        <p:spPr>
          <a:xfrm>
            <a:off x="550864" y="549275"/>
            <a:ext cx="3565524" cy="3034657"/>
          </a:xfrm>
          <a:prstGeom prst="rect">
            <a:avLst/>
          </a:prstGeom>
        </p:spPr>
        <p:txBody>
          <a:bodyPr vert="horz" wrap="square" lIns="0" tIns="0" rIns="0" bIns="0" rtlCol="0" anchor="b" anchorCtr="0">
            <a:normAutofit/>
          </a:bodyPr>
          <a:lstStyle/>
          <a:p>
            <a:pPr>
              <a:spcBef>
                <a:spcPct val="0"/>
              </a:spcBef>
              <a:spcAft>
                <a:spcPts val="600"/>
              </a:spcAft>
            </a:pPr>
            <a:r>
              <a:rPr lang="en-US" sz="4800">
                <a:latin typeface="+mj-lt"/>
                <a:ea typeface="+mj-ea"/>
                <a:cs typeface="+mj-cs"/>
              </a:rPr>
              <a:t>What is the Stronger Together Approach?</a:t>
            </a:r>
          </a:p>
        </p:txBody>
      </p:sp>
      <p:grpSp>
        <p:nvGrpSpPr>
          <p:cNvPr id="31" name="Group 30">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32"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Picture 3">
            <a:extLst>
              <a:ext uri="{FF2B5EF4-FFF2-40B4-BE49-F238E27FC236}">
                <a16:creationId xmlns:a16="http://schemas.microsoft.com/office/drawing/2014/main" id="{EAADDB8E-47FB-93FD-ED3E-85DCBE6CE215}"/>
              </a:ext>
            </a:extLst>
          </p:cNvPr>
          <p:cNvPicPr>
            <a:picLocks noChangeAspect="1"/>
          </p:cNvPicPr>
          <p:nvPr/>
        </p:nvPicPr>
        <p:blipFill>
          <a:blip r:embed="rId3"/>
          <a:stretch>
            <a:fillRect/>
          </a:stretch>
        </p:blipFill>
        <p:spPr>
          <a:xfrm>
            <a:off x="5469608" y="549275"/>
            <a:ext cx="4997698" cy="5761037"/>
          </a:xfrm>
          <a:custGeom>
            <a:avLst/>
            <a:gdLst/>
            <a:ahLst/>
            <a:cxnLst/>
            <a:rect l="l" t="t" r="r" b="b"/>
            <a:pathLst>
              <a:path w="7345363" h="5761037">
                <a:moveTo>
                  <a:pt x="0" y="0"/>
                </a:moveTo>
                <a:lnTo>
                  <a:pt x="7345363" y="0"/>
                </a:lnTo>
                <a:lnTo>
                  <a:pt x="7345363" y="5761037"/>
                </a:lnTo>
                <a:lnTo>
                  <a:pt x="0" y="5761037"/>
                </a:lnTo>
                <a:close/>
              </a:path>
            </a:pathLst>
          </a:custGeom>
        </p:spPr>
      </p:pic>
    </p:spTree>
    <p:extLst>
      <p:ext uri="{BB962C8B-B14F-4D97-AF65-F5344CB8AC3E}">
        <p14:creationId xmlns:p14="http://schemas.microsoft.com/office/powerpoint/2010/main" val="4185713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924A18-7AFC-B768-D461-25CA44F66621}"/>
              </a:ext>
            </a:extLst>
          </p:cNvPr>
          <p:cNvSpPr>
            <a:spLocks noGrp="1" noRot="1" noMove="1" noResize="1" noEditPoints="1" noAdjustHandles="1" noChangeArrowheads="1" noChangeShapeType="1"/>
          </p:cNvSpPr>
          <p:nvPr/>
        </p:nvSpPr>
        <p:spPr>
          <a:xfrm>
            <a:off x="168676" y="730464"/>
            <a:ext cx="11869444" cy="5945543"/>
          </a:xfrm>
          <a:prstGeom prst="rect">
            <a:avLst/>
          </a:prstGeom>
          <a:solidFill>
            <a:srgbClr val="F7FDFF"/>
          </a:solidFill>
          <a:ln>
            <a:solidFill>
              <a:srgbClr val="E7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0" i="0" dirty="0">
                <a:solidFill>
                  <a:srgbClr val="000000"/>
                </a:solidFill>
                <a:effectLst/>
                <a:latin typeface="Times New Roman" panose="02020603050405020304" pitchFamily="18" charset="0"/>
              </a:rPr>
              <a:t>· ‘</a:t>
            </a:r>
            <a:endParaRPr lang="en-GB" dirty="0"/>
          </a:p>
        </p:txBody>
      </p:sp>
      <p:sp>
        <p:nvSpPr>
          <p:cNvPr id="4" name="TextBox 3">
            <a:extLst>
              <a:ext uri="{FF2B5EF4-FFF2-40B4-BE49-F238E27FC236}">
                <a16:creationId xmlns:a16="http://schemas.microsoft.com/office/drawing/2014/main" id="{CDD59F3C-2A41-445E-8609-70DAF4CF915E}"/>
              </a:ext>
            </a:extLst>
          </p:cNvPr>
          <p:cNvSpPr txBox="1"/>
          <p:nvPr/>
        </p:nvSpPr>
        <p:spPr>
          <a:xfrm>
            <a:off x="0" y="0"/>
            <a:ext cx="12192000" cy="769441"/>
          </a:xfrm>
          <a:prstGeom prst="rect">
            <a:avLst/>
          </a:prstGeom>
          <a:noFill/>
        </p:spPr>
        <p:txBody>
          <a:bodyPr wrap="square">
            <a:spAutoFit/>
          </a:bodyPr>
          <a:lstStyle/>
          <a:p>
            <a:pPr algn="ctr"/>
            <a:r>
              <a:rPr lang="en-GB" sz="4400" b="1" dirty="0"/>
              <a:t>How do we know this is making a difference?</a:t>
            </a:r>
            <a:endParaRPr lang="en-GB" sz="4400" dirty="0"/>
          </a:p>
        </p:txBody>
      </p:sp>
      <p:graphicFrame>
        <p:nvGraphicFramePr>
          <p:cNvPr id="14" name="Table 14">
            <a:extLst>
              <a:ext uri="{FF2B5EF4-FFF2-40B4-BE49-F238E27FC236}">
                <a16:creationId xmlns:a16="http://schemas.microsoft.com/office/drawing/2014/main" id="{DA8A9C36-73C0-EB5E-2536-A6A962CFA46A}"/>
              </a:ext>
            </a:extLst>
          </p:cNvPr>
          <p:cNvGraphicFramePr>
            <a:graphicFrameLocks noGrp="1"/>
          </p:cNvGraphicFramePr>
          <p:nvPr/>
        </p:nvGraphicFramePr>
        <p:xfrm>
          <a:off x="153880" y="769441"/>
          <a:ext cx="11857069" cy="6013531"/>
        </p:xfrm>
        <a:graphic>
          <a:graphicData uri="http://schemas.openxmlformats.org/drawingml/2006/table">
            <a:tbl>
              <a:tblPr firstRow="1" bandRow="1">
                <a:tableStyleId>{5C22544A-7EE6-4342-B048-85BDC9FD1C3A}</a:tableStyleId>
              </a:tblPr>
              <a:tblGrid>
                <a:gridCol w="4026789">
                  <a:extLst>
                    <a:ext uri="{9D8B030D-6E8A-4147-A177-3AD203B41FA5}">
                      <a16:colId xmlns:a16="http://schemas.microsoft.com/office/drawing/2014/main" val="1202277719"/>
                    </a:ext>
                  </a:extLst>
                </a:gridCol>
                <a:gridCol w="3915140">
                  <a:extLst>
                    <a:ext uri="{9D8B030D-6E8A-4147-A177-3AD203B41FA5}">
                      <a16:colId xmlns:a16="http://schemas.microsoft.com/office/drawing/2014/main" val="3647838069"/>
                    </a:ext>
                  </a:extLst>
                </a:gridCol>
                <a:gridCol w="3915140">
                  <a:extLst>
                    <a:ext uri="{9D8B030D-6E8A-4147-A177-3AD203B41FA5}">
                      <a16:colId xmlns:a16="http://schemas.microsoft.com/office/drawing/2014/main" val="2261635219"/>
                    </a:ext>
                  </a:extLst>
                </a:gridCol>
              </a:tblGrid>
              <a:tr h="801451">
                <a:tc>
                  <a:txBody>
                    <a:bodyPr/>
                    <a:lstStyle/>
                    <a:p>
                      <a:pPr algn="ctr"/>
                      <a:r>
                        <a:rPr lang="en-GB" dirty="0"/>
                        <a:t>Parents/Carers Families/Children</a:t>
                      </a:r>
                    </a:p>
                    <a:p>
                      <a:pPr algn="ctr"/>
                      <a:endParaRPr lang="en-GB" dirty="0"/>
                    </a:p>
                  </a:txBody>
                  <a:tcPr/>
                </a:tc>
                <a:tc>
                  <a:txBody>
                    <a:bodyPr/>
                    <a:lstStyle/>
                    <a:p>
                      <a:pPr algn="ctr"/>
                      <a:r>
                        <a:rPr lang="en-GB" dirty="0"/>
                        <a:t>Workforce</a:t>
                      </a:r>
                    </a:p>
                  </a:txBody>
                  <a:tcPr/>
                </a:tc>
                <a:tc>
                  <a:txBody>
                    <a:bodyPr/>
                    <a:lstStyle/>
                    <a:p>
                      <a:pPr algn="ctr"/>
                      <a:r>
                        <a:rPr lang="en-GB" dirty="0"/>
                        <a:t>Professionals and Partners</a:t>
                      </a:r>
                    </a:p>
                  </a:txBody>
                  <a:tcPr/>
                </a:tc>
                <a:extLst>
                  <a:ext uri="{0D108BD9-81ED-4DB2-BD59-A6C34878D82A}">
                    <a16:rowId xmlns:a16="http://schemas.microsoft.com/office/drawing/2014/main" val="4260470250"/>
                  </a:ext>
                </a:extLst>
              </a:tr>
              <a:tr h="612352">
                <a:tc>
                  <a:txBody>
                    <a:bodyPr/>
                    <a:lstStyle/>
                    <a:p>
                      <a:pPr algn="ctr"/>
                      <a:endParaRPr lang="en-GB" sz="1400" dirty="0"/>
                    </a:p>
                    <a:p>
                      <a:pPr algn="ctr"/>
                      <a:endParaRPr lang="en-GB" sz="1400" dirty="0"/>
                    </a:p>
                    <a:p>
                      <a:pPr algn="ctr"/>
                      <a:endParaRPr lang="en-GB" sz="1400" dirty="0"/>
                    </a:p>
                    <a:p>
                      <a:pPr algn="ctr"/>
                      <a:endParaRPr lang="en-GB" sz="1400" dirty="0"/>
                    </a:p>
                    <a:p>
                      <a:pPr algn="ctr"/>
                      <a:endParaRPr lang="en-GB" sz="1400" dirty="0"/>
                    </a:p>
                  </a:txBody>
                  <a:tcPr/>
                </a:tc>
                <a:tc>
                  <a:txBody>
                    <a:bodyPr/>
                    <a:lstStyle/>
                    <a:p>
                      <a:pPr algn="ctr"/>
                      <a:endParaRPr lang="en-GB" sz="1400" dirty="0"/>
                    </a:p>
                    <a:p>
                      <a:pPr algn="ctr"/>
                      <a:endParaRPr lang="en-GB" sz="1400" dirty="0"/>
                    </a:p>
                  </a:txBody>
                  <a:tcPr/>
                </a:tc>
                <a:tc>
                  <a:txBody>
                    <a:bodyPr/>
                    <a:lstStyle/>
                    <a:p>
                      <a:pPr algn="ctr"/>
                      <a:endParaRPr lang="en-GB" sz="1400" dirty="0"/>
                    </a:p>
                    <a:p>
                      <a:pPr algn="ctr"/>
                      <a:endParaRPr lang="en-GB" sz="1400" dirty="0"/>
                    </a:p>
                    <a:p>
                      <a:pPr algn="ctr"/>
                      <a:endParaRPr lang="en-GB" sz="1400" dirty="0"/>
                    </a:p>
                    <a:p>
                      <a:pPr algn="ctr"/>
                      <a:endParaRPr lang="en-GB" sz="1400" dirty="0"/>
                    </a:p>
                    <a:p>
                      <a:pPr algn="ctr"/>
                      <a:endParaRPr lang="en-GB" sz="1400" dirty="0"/>
                    </a:p>
                    <a:p>
                      <a:pPr algn="ctr"/>
                      <a:endParaRPr lang="en-GB" sz="1400" dirty="0"/>
                    </a:p>
                    <a:p>
                      <a:pPr algn="ctr"/>
                      <a:endParaRPr lang="en-GB" sz="1400" dirty="0"/>
                    </a:p>
                    <a:p>
                      <a:pPr algn="ctr"/>
                      <a:endParaRPr lang="en-GB" sz="1400" dirty="0"/>
                    </a:p>
                    <a:p>
                      <a:pPr algn="ctr"/>
                      <a:endParaRPr lang="en-GB" sz="1400" dirty="0"/>
                    </a:p>
                    <a:p>
                      <a:pPr algn="ctr"/>
                      <a:endParaRPr lang="en-GB" sz="1400" dirty="0"/>
                    </a:p>
                    <a:p>
                      <a:pPr algn="ctr"/>
                      <a:endParaRPr lang="en-GB" sz="1400" dirty="0"/>
                    </a:p>
                    <a:p>
                      <a:pPr algn="ctr"/>
                      <a:endParaRPr lang="en-GB" sz="1400" dirty="0"/>
                    </a:p>
                    <a:p>
                      <a:pPr algn="ctr"/>
                      <a:endParaRPr lang="en-GB" sz="1400" dirty="0"/>
                    </a:p>
                    <a:p>
                      <a:pPr algn="ctr"/>
                      <a:endParaRPr lang="en-GB" sz="1400" dirty="0"/>
                    </a:p>
                    <a:p>
                      <a:pPr algn="ctr"/>
                      <a:endParaRPr lang="en-GB" sz="1400" dirty="0"/>
                    </a:p>
                    <a:p>
                      <a:pPr algn="ctr"/>
                      <a:endParaRPr lang="en-GB" sz="1400" dirty="0"/>
                    </a:p>
                    <a:p>
                      <a:pPr algn="ctr"/>
                      <a:endParaRPr lang="en-GB" sz="1400" dirty="0"/>
                    </a:p>
                    <a:p>
                      <a:pPr algn="ctr"/>
                      <a:endParaRPr lang="en-GB" sz="1400" dirty="0"/>
                    </a:p>
                    <a:p>
                      <a:pPr algn="ctr"/>
                      <a:endParaRPr lang="en-GB" sz="1400" dirty="0"/>
                    </a:p>
                    <a:p>
                      <a:pPr algn="ctr"/>
                      <a:endParaRPr lang="en-GB" sz="1400" dirty="0"/>
                    </a:p>
                    <a:p>
                      <a:pPr algn="ctr"/>
                      <a:endParaRPr lang="en-GB" sz="1400" dirty="0"/>
                    </a:p>
                    <a:p>
                      <a:pPr algn="ctr"/>
                      <a:endParaRPr lang="en-GB" sz="1400" dirty="0"/>
                    </a:p>
                    <a:p>
                      <a:pPr algn="ctr"/>
                      <a:endParaRPr lang="en-GB" sz="1400" dirty="0"/>
                    </a:p>
                    <a:p>
                      <a:pPr algn="ctr"/>
                      <a:endParaRPr lang="en-GB" sz="1400" dirty="0"/>
                    </a:p>
                  </a:txBody>
                  <a:tcPr/>
                </a:tc>
                <a:extLst>
                  <a:ext uri="{0D108BD9-81ED-4DB2-BD59-A6C34878D82A}">
                    <a16:rowId xmlns:a16="http://schemas.microsoft.com/office/drawing/2014/main" val="2573424351"/>
                  </a:ext>
                </a:extLst>
              </a:tr>
            </a:tbl>
          </a:graphicData>
        </a:graphic>
      </p:graphicFrame>
      <p:sp>
        <p:nvSpPr>
          <p:cNvPr id="5" name="TextBox 4">
            <a:extLst>
              <a:ext uri="{FF2B5EF4-FFF2-40B4-BE49-F238E27FC236}">
                <a16:creationId xmlns:a16="http://schemas.microsoft.com/office/drawing/2014/main" id="{3ECC83E8-DD70-F3DD-27BE-6BC8A15BDFA2}"/>
              </a:ext>
            </a:extLst>
          </p:cNvPr>
          <p:cNvSpPr txBox="1"/>
          <p:nvPr/>
        </p:nvSpPr>
        <p:spPr>
          <a:xfrm>
            <a:off x="592032" y="1766247"/>
            <a:ext cx="3227417" cy="738664"/>
          </a:xfrm>
          <a:prstGeom prst="rect">
            <a:avLst/>
          </a:prstGeom>
          <a:noFill/>
        </p:spPr>
        <p:txBody>
          <a:bodyPr wrap="square" rtlCol="0">
            <a:spAutoFit/>
          </a:bodyPr>
          <a:lstStyle/>
          <a:p>
            <a:r>
              <a:rPr lang="en-GB" sz="1400" dirty="0">
                <a:solidFill>
                  <a:schemeClr val="bg1"/>
                </a:solidFill>
              </a:rPr>
              <a:t>· ‘Once again, thank you so </a:t>
            </a:r>
            <a:r>
              <a:rPr lang="en-GB" sz="1400" dirty="0" err="1">
                <a:solidFill>
                  <a:schemeClr val="bg1"/>
                </a:solidFill>
              </a:rPr>
              <a:t>so</a:t>
            </a:r>
            <a:r>
              <a:rPr lang="en-GB" sz="1400" dirty="0">
                <a:solidFill>
                  <a:schemeClr val="bg1"/>
                </a:solidFill>
              </a:rPr>
              <a:t> much for understanding and supporting without judgement.’ – Children’s Centre</a:t>
            </a:r>
          </a:p>
        </p:txBody>
      </p:sp>
      <p:sp>
        <p:nvSpPr>
          <p:cNvPr id="6" name="TextBox 5">
            <a:extLst>
              <a:ext uri="{FF2B5EF4-FFF2-40B4-BE49-F238E27FC236}">
                <a16:creationId xmlns:a16="http://schemas.microsoft.com/office/drawing/2014/main" id="{78208AD0-EB8F-D0EA-E88E-4939134AB078}"/>
              </a:ext>
            </a:extLst>
          </p:cNvPr>
          <p:cNvSpPr txBox="1"/>
          <p:nvPr/>
        </p:nvSpPr>
        <p:spPr>
          <a:xfrm>
            <a:off x="153880" y="4203085"/>
            <a:ext cx="3665569" cy="954107"/>
          </a:xfrm>
          <a:prstGeom prst="rect">
            <a:avLst/>
          </a:prstGeom>
          <a:noFill/>
        </p:spPr>
        <p:txBody>
          <a:bodyPr wrap="square" rtlCol="0">
            <a:spAutoFit/>
          </a:bodyPr>
          <a:lstStyle/>
          <a:p>
            <a:pPr algn="ctr"/>
            <a:r>
              <a:rPr lang="en-GB" sz="1400" dirty="0">
                <a:solidFill>
                  <a:schemeClr val="bg1"/>
                </a:solidFill>
              </a:rPr>
              <a:t>‘We will never forget your passion, commitment and your ability to challenge when you felt Young Person was oppressed by his LAC status!’ - IRO</a:t>
            </a:r>
          </a:p>
        </p:txBody>
      </p:sp>
      <p:sp>
        <p:nvSpPr>
          <p:cNvPr id="7" name="TextBox 6">
            <a:extLst>
              <a:ext uri="{FF2B5EF4-FFF2-40B4-BE49-F238E27FC236}">
                <a16:creationId xmlns:a16="http://schemas.microsoft.com/office/drawing/2014/main" id="{E932EEFA-3BE7-ED46-73E6-291729836641}"/>
              </a:ext>
            </a:extLst>
          </p:cNvPr>
          <p:cNvSpPr txBox="1"/>
          <p:nvPr/>
        </p:nvSpPr>
        <p:spPr>
          <a:xfrm>
            <a:off x="435779" y="2769222"/>
            <a:ext cx="3429695" cy="1169551"/>
          </a:xfrm>
          <a:prstGeom prst="rect">
            <a:avLst/>
          </a:prstGeom>
          <a:noFill/>
        </p:spPr>
        <p:txBody>
          <a:bodyPr wrap="square" rtlCol="0">
            <a:spAutoFit/>
          </a:bodyPr>
          <a:lstStyle/>
          <a:p>
            <a:pPr algn="ctr"/>
            <a:r>
              <a:rPr lang="en-GB" sz="1400" dirty="0">
                <a:solidFill>
                  <a:schemeClr val="bg1"/>
                </a:solidFill>
              </a:rPr>
              <a:t>"Thank you for everything you did for us at the contact centre, you made an unnatural situation feel so relaxed and we made the best of it and you probably saw us build our bond back over that time." - Family Time</a:t>
            </a:r>
          </a:p>
        </p:txBody>
      </p:sp>
      <p:sp>
        <p:nvSpPr>
          <p:cNvPr id="11" name="TextBox 10">
            <a:extLst>
              <a:ext uri="{FF2B5EF4-FFF2-40B4-BE49-F238E27FC236}">
                <a16:creationId xmlns:a16="http://schemas.microsoft.com/office/drawing/2014/main" id="{C96A3BF4-7928-65C7-0766-57BF98AAFD7E}"/>
              </a:ext>
            </a:extLst>
          </p:cNvPr>
          <p:cNvSpPr txBox="1"/>
          <p:nvPr/>
        </p:nvSpPr>
        <p:spPr>
          <a:xfrm>
            <a:off x="4433982" y="1704692"/>
            <a:ext cx="3578764" cy="1600438"/>
          </a:xfrm>
          <a:prstGeom prst="rect">
            <a:avLst/>
          </a:prstGeom>
          <a:noFill/>
        </p:spPr>
        <p:txBody>
          <a:bodyPr wrap="square" rtlCol="0">
            <a:spAutoFit/>
          </a:bodyPr>
          <a:lstStyle/>
          <a:p>
            <a:pPr algn="ctr"/>
            <a:r>
              <a:rPr lang="en-GB" sz="1400" dirty="0">
                <a:solidFill>
                  <a:schemeClr val="bg1"/>
                </a:solidFill>
              </a:rPr>
              <a:t>‘It has been refreshing to work with a Social Worker who has displayed passion in understanding the individual SEND and how it affects the family dynamics, and (Worker) has been vigilant in identifying needs and matching support to those needs without judgement. – 0-25 SEND Team to SSF</a:t>
            </a:r>
          </a:p>
        </p:txBody>
      </p:sp>
      <p:sp>
        <p:nvSpPr>
          <p:cNvPr id="15" name="TextBox 14">
            <a:extLst>
              <a:ext uri="{FF2B5EF4-FFF2-40B4-BE49-F238E27FC236}">
                <a16:creationId xmlns:a16="http://schemas.microsoft.com/office/drawing/2014/main" id="{375D8973-292A-0211-0EB1-1980ABCEA7CD}"/>
              </a:ext>
            </a:extLst>
          </p:cNvPr>
          <p:cNvSpPr txBox="1"/>
          <p:nvPr/>
        </p:nvSpPr>
        <p:spPr>
          <a:xfrm>
            <a:off x="4314016" y="5679706"/>
            <a:ext cx="3578763" cy="738664"/>
          </a:xfrm>
          <a:prstGeom prst="rect">
            <a:avLst/>
          </a:prstGeom>
          <a:noFill/>
        </p:spPr>
        <p:txBody>
          <a:bodyPr wrap="square" rtlCol="0">
            <a:spAutoFit/>
          </a:bodyPr>
          <a:lstStyle/>
          <a:p>
            <a:pPr algn="ctr"/>
            <a:r>
              <a:rPr lang="en-GB" sz="1400" dirty="0">
                <a:solidFill>
                  <a:schemeClr val="bg1"/>
                </a:solidFill>
              </a:rPr>
              <a:t>‘I like how you guys work as managers, I love the team, the way people laugh, it’s really nice, don’t change’ – Agency Social Worker to CAS</a:t>
            </a:r>
          </a:p>
        </p:txBody>
      </p:sp>
      <p:sp>
        <p:nvSpPr>
          <p:cNvPr id="16" name="TextBox 15">
            <a:extLst>
              <a:ext uri="{FF2B5EF4-FFF2-40B4-BE49-F238E27FC236}">
                <a16:creationId xmlns:a16="http://schemas.microsoft.com/office/drawing/2014/main" id="{C8C53AC2-25B1-C7FA-0984-C69756A820D6}"/>
              </a:ext>
            </a:extLst>
          </p:cNvPr>
          <p:cNvSpPr txBox="1"/>
          <p:nvPr/>
        </p:nvSpPr>
        <p:spPr>
          <a:xfrm>
            <a:off x="4403784" y="3552870"/>
            <a:ext cx="3456866" cy="1815882"/>
          </a:xfrm>
          <a:prstGeom prst="rect">
            <a:avLst/>
          </a:prstGeom>
          <a:noFill/>
        </p:spPr>
        <p:txBody>
          <a:bodyPr wrap="square" rtlCol="0">
            <a:spAutoFit/>
          </a:bodyPr>
          <a:lstStyle/>
          <a:p>
            <a:pPr algn="ctr"/>
            <a:r>
              <a:rPr lang="en-GB" sz="1400" dirty="0">
                <a:solidFill>
                  <a:schemeClr val="bg1"/>
                </a:solidFill>
              </a:rPr>
              <a:t>‘(Worker) said to me that she has never worked within a Local Authority where the team are so supportive of one another and come together when there is a crisis like this to ensure that all paperwork and all tasks are completed when the local authority enters care proceedings’ – Children’s Assessment Service</a:t>
            </a:r>
          </a:p>
        </p:txBody>
      </p:sp>
      <p:sp>
        <p:nvSpPr>
          <p:cNvPr id="20" name="TextBox 19">
            <a:extLst>
              <a:ext uri="{FF2B5EF4-FFF2-40B4-BE49-F238E27FC236}">
                <a16:creationId xmlns:a16="http://schemas.microsoft.com/office/drawing/2014/main" id="{0440C616-5F33-A236-F682-EE8C3CFC90C3}"/>
              </a:ext>
            </a:extLst>
          </p:cNvPr>
          <p:cNvSpPr txBox="1"/>
          <p:nvPr/>
        </p:nvSpPr>
        <p:spPr>
          <a:xfrm>
            <a:off x="8223983" y="2649355"/>
            <a:ext cx="3716233" cy="2677656"/>
          </a:xfrm>
          <a:prstGeom prst="rect">
            <a:avLst/>
          </a:prstGeom>
          <a:noFill/>
        </p:spPr>
        <p:txBody>
          <a:bodyPr wrap="square" rtlCol="0">
            <a:spAutoFit/>
          </a:bodyPr>
          <a:lstStyle/>
          <a:p>
            <a:pPr algn="ctr"/>
            <a:r>
              <a:rPr lang="en-GB" sz="1400" dirty="0">
                <a:solidFill>
                  <a:schemeClr val="bg1"/>
                </a:solidFill>
              </a:rPr>
              <a:t>‘I want to express my very real gratitude in particular to (worker) for an extremely professional piece of work in assessing (Family names), and clearly setting out the results of that piece of work in her final statement. It is no surprise to me that the couple express themselves as they do because in putting them at ease, as is evident she did, (Worker) has been able to provide the court with a very insightful picture of their lives, attitudes, their concerns about the present and future in a very realistic way.’ – Barrister to SSF</a:t>
            </a:r>
          </a:p>
        </p:txBody>
      </p:sp>
      <p:sp>
        <p:nvSpPr>
          <p:cNvPr id="21" name="TextBox 20">
            <a:extLst>
              <a:ext uri="{FF2B5EF4-FFF2-40B4-BE49-F238E27FC236}">
                <a16:creationId xmlns:a16="http://schemas.microsoft.com/office/drawing/2014/main" id="{105DD0CD-BDEF-6FC4-0118-88CD0209453B}"/>
              </a:ext>
            </a:extLst>
          </p:cNvPr>
          <p:cNvSpPr txBox="1"/>
          <p:nvPr/>
        </p:nvSpPr>
        <p:spPr>
          <a:xfrm>
            <a:off x="8194412" y="1677441"/>
            <a:ext cx="3716233" cy="954107"/>
          </a:xfrm>
          <a:prstGeom prst="rect">
            <a:avLst/>
          </a:prstGeom>
          <a:noFill/>
        </p:spPr>
        <p:txBody>
          <a:bodyPr wrap="square" rtlCol="0">
            <a:spAutoFit/>
          </a:bodyPr>
          <a:lstStyle/>
          <a:p>
            <a:pPr algn="ctr"/>
            <a:r>
              <a:rPr lang="en-GB" sz="1400" dirty="0">
                <a:solidFill>
                  <a:schemeClr val="bg1"/>
                </a:solidFill>
              </a:rPr>
              <a:t>‘you really created a team around (Young person) and the family so everyone was working on the same page.’ – Caritas to Children with Disabilities Team</a:t>
            </a:r>
          </a:p>
        </p:txBody>
      </p:sp>
      <p:sp>
        <p:nvSpPr>
          <p:cNvPr id="22" name="TextBox 21">
            <a:extLst>
              <a:ext uri="{FF2B5EF4-FFF2-40B4-BE49-F238E27FC236}">
                <a16:creationId xmlns:a16="http://schemas.microsoft.com/office/drawing/2014/main" id="{95475729-D7F6-48E7-8C33-7C60ABD9B4E4}"/>
              </a:ext>
            </a:extLst>
          </p:cNvPr>
          <p:cNvSpPr txBox="1"/>
          <p:nvPr/>
        </p:nvSpPr>
        <p:spPr>
          <a:xfrm>
            <a:off x="8194413" y="5464263"/>
            <a:ext cx="3716233" cy="1169551"/>
          </a:xfrm>
          <a:prstGeom prst="rect">
            <a:avLst/>
          </a:prstGeom>
          <a:noFill/>
        </p:spPr>
        <p:txBody>
          <a:bodyPr wrap="square" rtlCol="0">
            <a:spAutoFit/>
          </a:bodyPr>
          <a:lstStyle/>
          <a:p>
            <a:pPr algn="ctr"/>
            <a:r>
              <a:rPr lang="en-GB" sz="1400" dirty="0">
                <a:solidFill>
                  <a:schemeClr val="bg1"/>
                </a:solidFill>
              </a:rPr>
              <a:t>‘she is a very pleasant, patient young lady.  She is very calm and kind when working with the children.  Listens to the concerns shared and takes the thoughts and feelings of us that know the children into account'. – School to CAS</a:t>
            </a:r>
          </a:p>
        </p:txBody>
      </p:sp>
      <p:sp>
        <p:nvSpPr>
          <p:cNvPr id="23" name="TextBox 22">
            <a:extLst>
              <a:ext uri="{FF2B5EF4-FFF2-40B4-BE49-F238E27FC236}">
                <a16:creationId xmlns:a16="http://schemas.microsoft.com/office/drawing/2014/main" id="{86D6DA03-2633-5249-1D09-CD021B1BDDB2}"/>
              </a:ext>
            </a:extLst>
          </p:cNvPr>
          <p:cNvSpPr txBox="1"/>
          <p:nvPr/>
        </p:nvSpPr>
        <p:spPr>
          <a:xfrm>
            <a:off x="370954" y="5340922"/>
            <a:ext cx="3448495" cy="954107"/>
          </a:xfrm>
          <a:prstGeom prst="rect">
            <a:avLst/>
          </a:prstGeom>
          <a:noFill/>
        </p:spPr>
        <p:txBody>
          <a:bodyPr wrap="square" rtlCol="0">
            <a:spAutoFit/>
          </a:bodyPr>
          <a:lstStyle/>
          <a:p>
            <a:pPr algn="ctr"/>
            <a:r>
              <a:rPr lang="en-GB" sz="1400" b="1" dirty="0">
                <a:solidFill>
                  <a:schemeClr val="bg1"/>
                </a:solidFill>
              </a:rPr>
              <a:t>“I liked her, she’s good, she just listened to you, she was chilled out and would go through the work slowly”. – Youth Justice Service</a:t>
            </a:r>
          </a:p>
        </p:txBody>
      </p:sp>
    </p:spTree>
    <p:extLst>
      <p:ext uri="{BB962C8B-B14F-4D97-AF65-F5344CB8AC3E}">
        <p14:creationId xmlns:p14="http://schemas.microsoft.com/office/powerpoint/2010/main" val="21718557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anim calcmode="lin" valueType="num">
                                      <p:cBhvr>
                                        <p:cTn id="28"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1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fltVal val="0"/>
                                          </p:val>
                                        </p:tav>
                                        <p:tav tm="100000">
                                          <p:val>
                                            <p:strVal val="#ppt_h"/>
                                          </p:val>
                                        </p:tav>
                                      </p:tavLst>
                                    </p:anim>
                                    <p:animEffect transition="in" filter="fade">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 grpId="0"/>
      <p:bldP spid="15" grpId="0"/>
      <p:bldP spid="16" grpId="0" build="allAtOnce"/>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t="-7000" b="-7000"/>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A37D156-DBE9-F763-F7F2-11165FEC6058}"/>
              </a:ext>
            </a:extLst>
          </p:cNvPr>
          <p:cNvSpPr/>
          <p:nvPr/>
        </p:nvSpPr>
        <p:spPr>
          <a:xfrm>
            <a:off x="1111827" y="181993"/>
            <a:ext cx="10141528" cy="6494014"/>
          </a:xfrm>
          <a:prstGeom prst="rect">
            <a:avLst/>
          </a:prstGeom>
          <a:solidFill>
            <a:srgbClr val="F7FDFF"/>
          </a:solidFill>
          <a:ln>
            <a:solidFill>
              <a:srgbClr val="E7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BECD6FD2-F51D-0776-159E-DC97484EABA9}"/>
              </a:ext>
            </a:extLst>
          </p:cNvPr>
          <p:cNvPicPr>
            <a:picLocks noChangeAspect="1"/>
          </p:cNvPicPr>
          <p:nvPr/>
        </p:nvPicPr>
        <p:blipFill>
          <a:blip r:embed="rId4"/>
          <a:stretch>
            <a:fillRect/>
          </a:stretch>
        </p:blipFill>
        <p:spPr>
          <a:xfrm>
            <a:off x="3901250" y="343199"/>
            <a:ext cx="4389500" cy="2950720"/>
          </a:xfrm>
          <a:prstGeom prst="rect">
            <a:avLst/>
          </a:prstGeom>
        </p:spPr>
      </p:pic>
      <p:pic>
        <p:nvPicPr>
          <p:cNvPr id="14" name="Picture 13">
            <a:extLst>
              <a:ext uri="{FF2B5EF4-FFF2-40B4-BE49-F238E27FC236}">
                <a16:creationId xmlns:a16="http://schemas.microsoft.com/office/drawing/2014/main" id="{A315EC21-9515-AE0C-C8EE-F6F4E726F91C}"/>
              </a:ext>
            </a:extLst>
          </p:cNvPr>
          <p:cNvPicPr>
            <a:picLocks noChangeAspect="1"/>
          </p:cNvPicPr>
          <p:nvPr/>
        </p:nvPicPr>
        <p:blipFill>
          <a:blip r:embed="rId5"/>
          <a:stretch>
            <a:fillRect/>
          </a:stretch>
        </p:blipFill>
        <p:spPr>
          <a:xfrm>
            <a:off x="2350527" y="2814646"/>
            <a:ext cx="7200000" cy="4200508"/>
          </a:xfrm>
          <a:prstGeom prst="rect">
            <a:avLst/>
          </a:prstGeom>
        </p:spPr>
      </p:pic>
    </p:spTree>
    <p:extLst>
      <p:ext uri="{BB962C8B-B14F-4D97-AF65-F5344CB8AC3E}">
        <p14:creationId xmlns:p14="http://schemas.microsoft.com/office/powerpoint/2010/main" val="846896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t="-7000" b="-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FB208A-13E5-35D8-ACC3-CE4C2F258A2C}"/>
              </a:ext>
            </a:extLst>
          </p:cNvPr>
          <p:cNvSpPr>
            <a:spLocks noGrp="1" noRot="1" noMove="1" noResize="1" noEditPoints="1" noAdjustHandles="1" noChangeArrowheads="1" noChangeShapeType="1"/>
          </p:cNvSpPr>
          <p:nvPr/>
        </p:nvSpPr>
        <p:spPr>
          <a:xfrm>
            <a:off x="161278" y="743926"/>
            <a:ext cx="11869444" cy="5945543"/>
          </a:xfrm>
          <a:prstGeom prst="rect">
            <a:avLst/>
          </a:prstGeom>
          <a:solidFill>
            <a:srgbClr val="F7FDFF"/>
          </a:solidFill>
          <a:ln>
            <a:solidFill>
              <a:srgbClr val="E7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volini" panose="03000502040302020204" pitchFamily="66" charset="0"/>
                <a:ea typeface="+mn-ea"/>
                <a:cs typeface="Cavolini" panose="03000502040302020204" pitchFamily="66" charset="0"/>
              </a:rPr>
              <a:t>“Each one of us can make a difference, together we can make a change”</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volini" panose="03000502040302020204" pitchFamily="66" charset="0"/>
                <a:ea typeface="+mn-ea"/>
                <a:cs typeface="Cavolini" panose="03000502040302020204" pitchFamily="66" charset="0"/>
              </a:rPr>
              <a:t>Barbara </a:t>
            </a:r>
            <a:r>
              <a:rPr kumimoji="0" lang="en-US" sz="2800" b="1" i="0" u="none" strike="noStrike" kern="1200" cap="none" spc="0" normalizeH="0" baseline="0" noProof="0" dirty="0" err="1">
                <a:ln>
                  <a:noFill/>
                </a:ln>
                <a:solidFill>
                  <a:prstClr val="black"/>
                </a:solidFill>
                <a:effectLst/>
                <a:uLnTx/>
                <a:uFillTx/>
                <a:latin typeface="Cavolini" panose="03000502040302020204" pitchFamily="66" charset="0"/>
                <a:ea typeface="+mn-ea"/>
                <a:cs typeface="Cavolini" panose="03000502040302020204" pitchFamily="66" charset="0"/>
              </a:rPr>
              <a:t>Miluski</a:t>
            </a:r>
            <a:endParaRPr kumimoji="0" lang="en-US" sz="2800" b="1" i="0" u="none" strike="noStrike" kern="1200" cap="none" spc="0" normalizeH="0" baseline="0" noProof="0" dirty="0">
              <a:ln>
                <a:noFill/>
              </a:ln>
              <a:solidFill>
                <a:prstClr val="black"/>
              </a:solidFill>
              <a:effectLst/>
              <a:uLnTx/>
              <a:uFillTx/>
              <a:latin typeface="Cavolini" panose="03000502040302020204" pitchFamily="66" charset="0"/>
              <a:ea typeface="+mn-ea"/>
              <a:cs typeface="Cavolini" panose="03000502040302020204" pitchFamily="66" charset="0"/>
            </a:endParaRPr>
          </a:p>
        </p:txBody>
      </p:sp>
      <p:sp>
        <p:nvSpPr>
          <p:cNvPr id="7" name="Rectangle 3">
            <a:extLst>
              <a:ext uri="{FF2B5EF4-FFF2-40B4-BE49-F238E27FC236}">
                <a16:creationId xmlns:a16="http://schemas.microsoft.com/office/drawing/2014/main" id="{9CD00177-F375-44D1-B4C5-648B455E6B4D}"/>
              </a:ext>
            </a:extLst>
          </p:cNvPr>
          <p:cNvSpPr txBox="1">
            <a:spLocks noChangeArrowheads="1"/>
          </p:cNvSpPr>
          <p:nvPr/>
        </p:nvSpPr>
        <p:spPr>
          <a:xfrm>
            <a:off x="305780" y="1510104"/>
            <a:ext cx="8532440" cy="4797152"/>
          </a:xfrm>
          <a:prstGeom prst="rect">
            <a:avLst/>
          </a:prstGeom>
        </p:spPr>
        <p:txBody>
          <a:bodyPr>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30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303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t="-7000" b="-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2A2AD8-6D07-5B35-EC79-0074B0B89BD6}"/>
              </a:ext>
            </a:extLst>
          </p:cNvPr>
          <p:cNvSpPr>
            <a:spLocks noGrp="1" noRot="1" noMove="1" noResize="1" noEditPoints="1" noAdjustHandles="1" noChangeArrowheads="1" noChangeShapeType="1"/>
          </p:cNvSpPr>
          <p:nvPr/>
        </p:nvSpPr>
        <p:spPr>
          <a:xfrm>
            <a:off x="168676" y="730464"/>
            <a:ext cx="11869444" cy="5945543"/>
          </a:xfrm>
          <a:prstGeom prst="rect">
            <a:avLst/>
          </a:prstGeom>
          <a:solidFill>
            <a:srgbClr val="F7FDFF"/>
          </a:solidFill>
          <a:ln>
            <a:solidFill>
              <a:srgbClr val="E7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FB93A0C-0679-402A-A663-1DE68E96FF7E}"/>
              </a:ext>
            </a:extLst>
          </p:cNvPr>
          <p:cNvSpPr txBox="1"/>
          <p:nvPr/>
        </p:nvSpPr>
        <p:spPr>
          <a:xfrm>
            <a:off x="1" y="5881"/>
            <a:ext cx="12192000" cy="769441"/>
          </a:xfrm>
          <a:prstGeom prst="rect">
            <a:avLst/>
          </a:prstGeom>
          <a:noFill/>
        </p:spPr>
        <p:txBody>
          <a:bodyPr wrap="square">
            <a:spAutoFit/>
          </a:bodyPr>
          <a:lstStyle/>
          <a:p>
            <a:pPr algn="ctr"/>
            <a:r>
              <a:rPr lang="en-GB" sz="4400" b="1" dirty="0">
                <a:solidFill>
                  <a:schemeClr val="bg1"/>
                </a:solidFill>
              </a:rPr>
              <a:t>Any Questions? </a:t>
            </a:r>
            <a:endParaRPr lang="en-GB" sz="4400" dirty="0">
              <a:solidFill>
                <a:schemeClr val="bg1"/>
              </a:solidFill>
            </a:endParaRPr>
          </a:p>
        </p:txBody>
      </p:sp>
      <p:pic>
        <p:nvPicPr>
          <p:cNvPr id="2" name="Picture 1">
            <a:extLst>
              <a:ext uri="{FF2B5EF4-FFF2-40B4-BE49-F238E27FC236}">
                <a16:creationId xmlns:a16="http://schemas.microsoft.com/office/drawing/2014/main" id="{43FC2E4F-22B5-2600-BD5C-CC037B09047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82633" y="1689905"/>
            <a:ext cx="3784921" cy="3252486"/>
          </a:xfrm>
          <a:prstGeom prst="rect">
            <a:avLst/>
          </a:prstGeom>
          <a:solidFill>
            <a:schemeClr val="accent4">
              <a:lumMod val="20000"/>
              <a:lumOff val="80000"/>
            </a:schemeClr>
          </a:solidFill>
          <a:effectLst>
            <a:softEdge rad="63500"/>
          </a:effectLst>
        </p:spPr>
      </p:pic>
    </p:spTree>
    <p:extLst>
      <p:ext uri="{BB962C8B-B14F-4D97-AF65-F5344CB8AC3E}">
        <p14:creationId xmlns:p14="http://schemas.microsoft.com/office/powerpoint/2010/main" val="582418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TotalTime>
  <Words>929</Words>
  <Application>Microsoft Office PowerPoint</Application>
  <PresentationFormat>Widescreen</PresentationFormat>
  <Paragraphs>86</Paragraphs>
  <Slides>8</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Arial</vt:lpstr>
      <vt:lpstr>Calibri</vt:lpstr>
      <vt:lpstr>Calibri Light</vt:lpstr>
      <vt:lpstr>Cavolini</vt:lpstr>
      <vt:lpstr>Gill Sans</vt:lpstr>
      <vt:lpstr>Gill Sans MT</vt:lpstr>
      <vt:lpstr>Times New Roman</vt:lpstr>
      <vt:lpstr>Walbaum Display</vt:lpstr>
      <vt:lpstr>Office Theme</vt:lpstr>
      <vt:lpstr>3DFloatVTI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Hollie Troughton</dc:creator>
  <cp:lastModifiedBy>Dawn Medlicott</cp:lastModifiedBy>
  <cp:revision>59</cp:revision>
  <dcterms:created xsi:type="dcterms:W3CDTF">2022-09-27T10:29:01Z</dcterms:created>
  <dcterms:modified xsi:type="dcterms:W3CDTF">2024-12-18T07:19:35Z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a4828c0-bf9e-487a-a999-4cc0afddd2a0_Enabled">
    <vt:lpwstr>true</vt:lpwstr>
  </property>
  <property fmtid="{D5CDD505-2E9C-101B-9397-08002B2CF9AE}" pid="3" name="MSIP_Label_2a4828c0-bf9e-487a-a999-4cc0afddd2a0_SetDate">
    <vt:lpwstr>2022-09-27T10:29:01Z</vt:lpwstr>
  </property>
  <property fmtid="{D5CDD505-2E9C-101B-9397-08002B2CF9AE}" pid="4" name="MSIP_Label_2a4828c0-bf9e-487a-a999-4cc0afddd2a0_Method">
    <vt:lpwstr>Standard</vt:lpwstr>
  </property>
  <property fmtid="{D5CDD505-2E9C-101B-9397-08002B2CF9AE}" pid="5" name="MSIP_Label_2a4828c0-bf9e-487a-a999-4cc0afddd2a0_Name">
    <vt:lpwstr>Not Sensitive</vt:lpwstr>
  </property>
  <property fmtid="{D5CDD505-2E9C-101B-9397-08002B2CF9AE}" pid="6" name="MSIP_Label_2a4828c0-bf9e-487a-a999-4cc0afddd2a0_SiteId">
    <vt:lpwstr>351368d1-9b5a-4c8b-ac76-f39b4c7dd76c</vt:lpwstr>
  </property>
  <property fmtid="{D5CDD505-2E9C-101B-9397-08002B2CF9AE}" pid="7" name="MSIP_Label_2a4828c0-bf9e-487a-a999-4cc0afddd2a0_ActionId">
    <vt:lpwstr>8f4a888d-eb40-47c9-a74d-6755418ec324</vt:lpwstr>
  </property>
  <property fmtid="{D5CDD505-2E9C-101B-9397-08002B2CF9AE}" pid="8" name="MSIP_Label_2a4828c0-bf9e-487a-a999-4cc0afddd2a0_ContentBits">
    <vt:lpwstr>0</vt:lpwstr>
  </property>
</Properties>
</file>