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256" r:id="rId2"/>
    <p:sldId id="416" r:id="rId3"/>
    <p:sldId id="417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CC99"/>
    <a:srgbClr val="632F61"/>
    <a:srgbClr val="CC00FF"/>
    <a:srgbClr val="89D5DE"/>
    <a:srgbClr val="0099CC"/>
    <a:srgbClr val="00CCFF"/>
    <a:srgbClr val="FF66FF"/>
    <a:srgbClr val="33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1403" autoAdjust="0"/>
  </p:normalViewPr>
  <p:slideViewPr>
    <p:cSldViewPr>
      <p:cViewPr varScale="1">
        <p:scale>
          <a:sx n="73" d="100"/>
          <a:sy n="73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6"/>
    </p:cViewPr>
  </p:sorterViewPr>
  <p:notesViewPr>
    <p:cSldViewPr>
      <p:cViewPr>
        <p:scale>
          <a:sx n="100" d="100"/>
          <a:sy n="100" d="100"/>
        </p:scale>
        <p:origin x="680" y="-5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FC644-2918-4CD2-A8CA-0532E97F2ED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0A449-51B4-45D2-950B-06D81A212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7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3189B-163D-4E89-9833-2DDF766CC9B5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9D9B-FFCE-4579-8D4C-DA378925EA0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5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9D9B-FFCE-4579-8D4C-DA378925EA0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B9D9B-FFCE-4579-8D4C-DA378925EA0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0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B9D9B-FFCE-4579-8D4C-DA378925EA0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40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3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88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0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5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5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62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61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07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7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57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64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11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44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53CE600-05D3-4195-B695-4D7607E9C050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9A73856-D487-41E5-B5A0-2F44FEC5A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13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643466"/>
            <a:ext cx="1478204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25850" y="1778693"/>
            <a:ext cx="3209207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AutoShape 2" descr="Image of woman smiling"/>
          <p:cNvSpPr>
            <a:spLocks noChangeAspect="1" noChangeArrowheads="1"/>
          </p:cNvSpPr>
          <p:nvPr/>
        </p:nvSpPr>
        <p:spPr bwMode="auto">
          <a:xfrm>
            <a:off x="-952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Image of woman smiling"/>
          <p:cNvSpPr>
            <a:spLocks noChangeAspect="1" noChangeArrowheads="1"/>
          </p:cNvSpPr>
          <p:nvPr/>
        </p:nvSpPr>
        <p:spPr bwMode="auto">
          <a:xfrm>
            <a:off x="142875" y="1063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" name="Picture 1" descr="A person consoling a crying person&#10;&#10;Description automatically generated">
            <a:extLst>
              <a:ext uri="{FF2B5EF4-FFF2-40B4-BE49-F238E27FC236}">
                <a16:creationId xmlns:a16="http://schemas.microsoft.com/office/drawing/2014/main" id="{956626C8-AEE9-10E4-4F09-87274D38E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04" y="658061"/>
            <a:ext cx="6373696" cy="2712605"/>
          </a:xfrm>
          <a:prstGeom prst="rect">
            <a:avLst/>
          </a:prstGeom>
        </p:spPr>
      </p:pic>
      <p:sp>
        <p:nvSpPr>
          <p:cNvPr id="3" name="Subtitle 2"/>
          <p:cNvSpPr>
            <a:spLocks/>
          </p:cNvSpPr>
          <p:nvPr/>
        </p:nvSpPr>
        <p:spPr>
          <a:xfrm>
            <a:off x="2256568" y="2761296"/>
            <a:ext cx="5415113" cy="27126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2313"/>
            <a:endParaRPr lang="en-GB" sz="123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2313">
              <a:spcBef>
                <a:spcPct val="50000"/>
              </a:spcBef>
            </a:pPr>
            <a:endParaRPr lang="en-GB" sz="3006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312313">
              <a:spcBef>
                <a:spcPct val="50000"/>
              </a:spcBef>
            </a:pPr>
            <a:r>
              <a:rPr lang="en-GB" sz="3006" dirty="0">
                <a:solidFill>
                  <a:srgbClr val="89D5DE"/>
                </a:solidFill>
                <a:latin typeface="Avenir Next LT Pro Demi" panose="020B0604020202020204" pitchFamily="34" charset="0"/>
                <a:cs typeface="Arial" pitchFamily="34" charset="0"/>
              </a:rPr>
              <a:t>Safeguarding Adults Board</a:t>
            </a:r>
          </a:p>
          <a:p>
            <a:pPr defTabSz="312313">
              <a:spcBef>
                <a:spcPct val="50000"/>
              </a:spcBef>
            </a:pPr>
            <a:r>
              <a:rPr lang="en-GB" sz="3006" dirty="0">
                <a:solidFill>
                  <a:srgbClr val="89D5DE"/>
                </a:solidFill>
                <a:latin typeface="Avenir Next LT Pro Demi" panose="020B0604020202020204" pitchFamily="34" charset="0"/>
                <a:cs typeface="Arial" pitchFamily="34" charset="0"/>
              </a:rPr>
              <a:t>Update February 2025</a:t>
            </a:r>
          </a:p>
          <a:p>
            <a:pPr defTabSz="312313">
              <a:spcBef>
                <a:spcPct val="50000"/>
              </a:spcBef>
            </a:pPr>
            <a:endParaRPr lang="en-GB" sz="2200" kern="1200" dirty="0">
              <a:solidFill>
                <a:srgbClr val="89D5DE"/>
              </a:solidFill>
              <a:latin typeface="Avenir Next LT Pro Demi" panose="020B0604020202020204" pitchFamily="34" charset="0"/>
              <a:ea typeface="+mn-ea"/>
              <a:cs typeface="Arial" pitchFamily="34" charset="0"/>
            </a:endParaRPr>
          </a:p>
          <a:p>
            <a:pPr defTabSz="312313"/>
            <a:endParaRPr lang="en-GB" sz="123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2313"/>
            <a:endParaRPr lang="en-GB" sz="123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2313"/>
            <a:endParaRPr lang="en-GB" sz="123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2313"/>
            <a:endParaRPr lang="en-GB" sz="123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704" y="5717606"/>
            <a:ext cx="6367064" cy="482332"/>
          </a:xfrm>
          <a:prstGeom prst="rect">
            <a:avLst/>
          </a:prstGeom>
          <a:solidFill>
            <a:srgbClr val="C5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12313"/>
            <a:r>
              <a:rPr lang="en-GB" sz="12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GB" sz="123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www.ersab.org.uk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A606-B7A0-4551-A4C2-EC5DB6D7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CC99"/>
                </a:solidFill>
                <a:latin typeface="Avenir Next LT Pro Light" panose="020B0304020202020204" pitchFamily="34" charset="0"/>
                <a:cs typeface="Arial" panose="020B0604020202020204" pitchFamily="34" charset="0"/>
              </a:rPr>
              <a:t>Activity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5E5A-6554-45E8-A304-EE5F68A9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35" y="1486272"/>
            <a:ext cx="6345260" cy="467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4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Strategy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Targeted DA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Policy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PiPoT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Safeguarding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VCSE Event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Modern Slavery – NRM Event, ERYC Policy, Cuckooing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Supporting CQC Inspection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Recruitment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Website Update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venir Next LT Pro Light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venir Next LT Pro Light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EFDB3-2699-4884-896A-948FB4A9D8C6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C54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   </a:t>
            </a:r>
            <a:r>
              <a:rPr lang="en-GB" dirty="0">
                <a:solidFill>
                  <a:schemeClr val="bg1"/>
                </a:solidFill>
              </a:rPr>
              <a:t>www.ersab.org.uk</a:t>
            </a:r>
          </a:p>
        </p:txBody>
      </p:sp>
    </p:spTree>
    <p:extLst>
      <p:ext uri="{BB962C8B-B14F-4D97-AF65-F5344CB8AC3E}">
        <p14:creationId xmlns:p14="http://schemas.microsoft.com/office/powerpoint/2010/main" val="130785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A606-B7A0-4551-A4C2-EC5DB6D7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CC99"/>
                </a:solidFill>
                <a:latin typeface="Avenir Next LT Pro Light" panose="020B0304020202020204" pitchFamily="34" charset="0"/>
                <a:cs typeface="Arial" panose="020B0604020202020204" pitchFamily="34" charset="0"/>
              </a:rPr>
              <a:t>Strategy –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5E5A-6554-45E8-A304-EE5F68A9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32856"/>
            <a:ext cx="634526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Strategy 2025-28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4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400" b="1" dirty="0">
                <a:latin typeface="Avenir Next LT Pro Light" panose="020B0604020202020204" pitchFamily="34" charset="0"/>
                <a:cs typeface="Arial" panose="020B0604020202020204" pitchFamily="34" charset="0"/>
              </a:rPr>
              <a:t>https://www.smartsurvey.co.uk/s/C3PCZX/</a:t>
            </a:r>
          </a:p>
          <a:p>
            <a:pPr marL="0" indent="0">
              <a:buNone/>
            </a:pPr>
            <a:endParaRPr lang="en-GB" b="1" dirty="0">
              <a:latin typeface="Avenir Next LT Pro Light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EFDB3-2699-4884-896A-948FB4A9D8C6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C54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   </a:t>
            </a:r>
            <a:r>
              <a:rPr lang="en-GB" dirty="0">
                <a:solidFill>
                  <a:schemeClr val="bg1"/>
                </a:solidFill>
              </a:rPr>
              <a:t>www.ersab.org.uk</a:t>
            </a:r>
          </a:p>
        </p:txBody>
      </p:sp>
    </p:spTree>
    <p:extLst>
      <p:ext uri="{BB962C8B-B14F-4D97-AF65-F5344CB8AC3E}">
        <p14:creationId xmlns:p14="http://schemas.microsoft.com/office/powerpoint/2010/main" val="20614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12275</TotalTime>
  <Words>87</Words>
  <Application>Microsoft Office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Next LT Pro Demi</vt:lpstr>
      <vt:lpstr>Avenir Next LT Pro Light</vt:lpstr>
      <vt:lpstr>Calibri</vt:lpstr>
      <vt:lpstr>Century Gothic</vt:lpstr>
      <vt:lpstr>Wingdings</vt:lpstr>
      <vt:lpstr>Wingdings 3</vt:lpstr>
      <vt:lpstr>Ion Boardroom</vt:lpstr>
      <vt:lpstr>PowerPoint Presentation</vt:lpstr>
      <vt:lpstr>Activity Recap</vt:lpstr>
      <vt:lpstr>Strategy – Moving Forward</vt:lpstr>
    </vt:vector>
  </TitlesOfParts>
  <Company>East Riding of Yorkshire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David Barlow</cp:lastModifiedBy>
  <cp:revision>504</cp:revision>
  <cp:lastPrinted>2018-08-02T13:50:24Z</cp:lastPrinted>
  <dcterms:created xsi:type="dcterms:W3CDTF">2017-06-19T20:09:48Z</dcterms:created>
  <dcterms:modified xsi:type="dcterms:W3CDTF">2025-02-10T13:44:31Z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4828c0-bf9e-487a-a999-4cc0afddd2a0_Enabled">
    <vt:lpwstr>true</vt:lpwstr>
  </property>
  <property fmtid="{D5CDD505-2E9C-101B-9397-08002B2CF9AE}" pid="3" name="MSIP_Label_2a4828c0-bf9e-487a-a999-4cc0afddd2a0_SetDate">
    <vt:lpwstr>2022-03-01T21:28:41Z</vt:lpwstr>
  </property>
  <property fmtid="{D5CDD505-2E9C-101B-9397-08002B2CF9AE}" pid="4" name="MSIP_Label_2a4828c0-bf9e-487a-a999-4cc0afddd2a0_Method">
    <vt:lpwstr>Standard</vt:lpwstr>
  </property>
  <property fmtid="{D5CDD505-2E9C-101B-9397-08002B2CF9AE}" pid="5" name="MSIP_Label_2a4828c0-bf9e-487a-a999-4cc0afddd2a0_Name">
    <vt:lpwstr>Not Sensitive</vt:lpwstr>
  </property>
  <property fmtid="{D5CDD505-2E9C-101B-9397-08002B2CF9AE}" pid="6" name="MSIP_Label_2a4828c0-bf9e-487a-a999-4cc0afddd2a0_SiteId">
    <vt:lpwstr>351368d1-9b5a-4c8b-ac76-f39b4c7dd76c</vt:lpwstr>
  </property>
  <property fmtid="{D5CDD505-2E9C-101B-9397-08002B2CF9AE}" pid="7" name="MSIP_Label_2a4828c0-bf9e-487a-a999-4cc0afddd2a0_ActionId">
    <vt:lpwstr>ce01a65d-5b55-4a23-9fe3-a4f6dfde42a2</vt:lpwstr>
  </property>
  <property fmtid="{D5CDD505-2E9C-101B-9397-08002B2CF9AE}" pid="8" name="MSIP_Label_2a4828c0-bf9e-487a-a999-4cc0afddd2a0_ContentBits">
    <vt:lpwstr>0</vt:lpwstr>
  </property>
</Properties>
</file>