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288" r:id="rId4"/>
    <p:sldId id="273" r:id="rId5"/>
    <p:sldId id="258" r:id="rId6"/>
    <p:sldId id="261" r:id="rId7"/>
    <p:sldId id="285" r:id="rId8"/>
    <p:sldId id="286" r:id="rId9"/>
    <p:sldId id="287" r:id="rId10"/>
    <p:sldId id="262" r:id="rId11"/>
    <p:sldId id="284" r:id="rId12"/>
    <p:sldId id="263" r:id="rId13"/>
    <p:sldId id="289" r:id="rId14"/>
    <p:sldId id="290" r:id="rId15"/>
    <p:sldId id="274" r:id="rId16"/>
    <p:sldId id="276" r:id="rId17"/>
    <p:sldId id="277" r:id="rId18"/>
    <p:sldId id="278" r:id="rId19"/>
    <p:sldId id="279" r:id="rId20"/>
    <p:sldId id="280" r:id="rId21"/>
    <p:sldId id="281" r:id="rId22"/>
    <p:sldId id="282" r:id="rId23"/>
    <p:sldId id="275" r:id="rId24"/>
    <p:sldId id="26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8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4505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417799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35740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3104233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9445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17325360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467906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3032180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3335454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1979E-29B3-44A6-958B-A31DDC94F880}" type="datetimeFigureOut">
              <a:rPr lang="en-US" smtClean="0"/>
              <a:t>4/12/2024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298888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E1979E-29B3-44A6-958B-A31DDC94F880}" type="datetimeFigureOut">
              <a:rPr lang="en-US" smtClean="0"/>
              <a:t>4/12/2024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201800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E1979E-29B3-44A6-958B-A31DDC94F880}" type="datetimeFigureOut">
              <a:rPr lang="en-US" smtClean="0"/>
              <a:t>4/12/2024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250648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E1979E-29B3-44A6-958B-A31DDC94F880}" type="datetimeFigureOut">
              <a:rPr lang="en-US" smtClean="0"/>
              <a:t>4/12/2024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1764362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1979E-29B3-44A6-958B-A31DDC94F880}" type="datetimeFigureOut">
              <a:rPr lang="en-US" smtClean="0"/>
              <a:t>4/12/2024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1526091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E1979E-29B3-44A6-958B-A31DDC94F880}" type="datetimeFigureOut">
              <a:rPr lang="en-US" smtClean="0"/>
              <a:t>4/12/2024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5DA0F-A55D-441F-9808-9E6562C7316F}" type="slidenum">
              <a:rPr lang="en-US" smtClean="0"/>
              <a:t>‹#›</a:t>
            </a:fld>
            <a:endParaRPr lang="en-US"/>
          </a:p>
        </p:txBody>
      </p:sp>
    </p:spTree>
    <p:extLst>
      <p:ext uri="{BB962C8B-B14F-4D97-AF65-F5344CB8AC3E}">
        <p14:creationId xmlns:p14="http://schemas.microsoft.com/office/powerpoint/2010/main" val="213720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5DA0F-A55D-441F-9808-9E6562C7316F}" type="slidenum">
              <a:rPr lang="en-US" smtClean="0"/>
              <a:t>‹#›</a:t>
            </a:fld>
            <a:endParaRPr lang="en-US"/>
          </a:p>
        </p:txBody>
      </p:sp>
      <p:sp>
        <p:nvSpPr>
          <p:cNvPr id="5" name="Date Placeholder 4"/>
          <p:cNvSpPr>
            <a:spLocks noGrp="1"/>
          </p:cNvSpPr>
          <p:nvPr>
            <p:ph type="dt" sz="half" idx="10"/>
          </p:nvPr>
        </p:nvSpPr>
        <p:spPr/>
        <p:txBody>
          <a:bodyPr/>
          <a:lstStyle/>
          <a:p>
            <a:fld id="{56E1979E-29B3-44A6-958B-A31DDC94F880}" type="datetimeFigureOut">
              <a:rPr lang="en-US" smtClean="0"/>
              <a:t>4/12/2024</a:t>
            </a:fld>
            <a:endParaRPr lang="en-US"/>
          </a:p>
        </p:txBody>
      </p:sp>
    </p:spTree>
    <p:extLst>
      <p:ext uri="{BB962C8B-B14F-4D97-AF65-F5344CB8AC3E}">
        <p14:creationId xmlns:p14="http://schemas.microsoft.com/office/powerpoint/2010/main" val="3612674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6E1979E-29B3-44A6-958B-A31DDC94F880}" type="datetimeFigureOut">
              <a:rPr lang="en-US" smtClean="0"/>
              <a:t>4/12/2024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BB5DA0F-A55D-441F-9808-9E6562C7316F}" type="slidenum">
              <a:rPr lang="en-US" smtClean="0"/>
              <a:t>‹#›</a:t>
            </a:fld>
            <a:endParaRPr lang="en-US"/>
          </a:p>
        </p:txBody>
      </p:sp>
    </p:spTree>
    <p:extLst>
      <p:ext uri="{BB962C8B-B14F-4D97-AF65-F5344CB8AC3E}">
        <p14:creationId xmlns:p14="http://schemas.microsoft.com/office/powerpoint/2010/main" val="4071374338"/>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jvennfoundation.org/bursaries"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info@jvennfoundation.org"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634767" y="1041400"/>
            <a:ext cx="9144000" cy="2387600"/>
          </a:xfrm>
        </p:spPr>
        <p:txBody>
          <a:bodyPr>
            <a:normAutofit fontScale="90000"/>
          </a:bodyPr>
          <a:lstStyle/>
          <a:p>
            <a:pPr algn="ctr"/>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r>
              <a:rPr lang="en-GB" b="1" dirty="0">
                <a:solidFill>
                  <a:srgbClr val="C00000"/>
                </a:solidFill>
                <a:latin typeface="Comic Sans MS" panose="030F0702030302020204" pitchFamily="66" charset="0"/>
              </a:rPr>
              <a:t>Bursaries for Hull Students</a:t>
            </a: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5075340" y="3934436"/>
            <a:ext cx="4074252" cy="1122028"/>
          </a:xfrm>
        </p:spPr>
        <p:txBody>
          <a:bodyPr>
            <a:normAutofit/>
          </a:bodyPr>
          <a:lstStyle/>
          <a:p>
            <a:r>
              <a:rPr lang="en-GB" sz="2800" b="1" dirty="0">
                <a:solidFill>
                  <a:srgbClr val="C00000"/>
                </a:solidFill>
                <a:latin typeface="Comic Sans MS" panose="030F0702030302020204" pitchFamily="66" charset="0"/>
              </a:rPr>
              <a:t>The JVenn Foundation</a:t>
            </a:r>
          </a:p>
          <a:p>
            <a:r>
              <a:rPr lang="en-GB" sz="2800" b="1" dirty="0">
                <a:solidFill>
                  <a:srgbClr val="C00000"/>
                </a:solidFill>
                <a:latin typeface="Comic Sans MS" panose="030F0702030302020204" pitchFamily="66" charset="0"/>
              </a:rPr>
              <a:t>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Tree>
    <p:extLst>
      <p:ext uri="{BB962C8B-B14F-4D97-AF65-F5344CB8AC3E}">
        <p14:creationId xmlns:p14="http://schemas.microsoft.com/office/powerpoint/2010/main" val="4109672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10016454" y="6079308"/>
            <a:ext cx="1998673" cy="662731"/>
          </a:xfrm>
        </p:spPr>
        <p:txBody>
          <a:bodyPr>
            <a:normAutofit fontScale="85000"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5" name="TextBox 4">
            <a:extLst>
              <a:ext uri="{FF2B5EF4-FFF2-40B4-BE49-F238E27FC236}">
                <a16:creationId xmlns:a16="http://schemas.microsoft.com/office/drawing/2014/main" id="{ADEE2D02-9A4F-4986-9A84-54DDCA0C771D}"/>
              </a:ext>
            </a:extLst>
          </p:cNvPr>
          <p:cNvSpPr txBox="1"/>
          <p:nvPr/>
        </p:nvSpPr>
        <p:spPr>
          <a:xfrm>
            <a:off x="1451295" y="992532"/>
            <a:ext cx="3674378" cy="707886"/>
          </a:xfrm>
          <a:prstGeom prst="rect">
            <a:avLst/>
          </a:prstGeom>
          <a:noFill/>
        </p:spPr>
        <p:txBody>
          <a:bodyPr wrap="square" rtlCol="0">
            <a:spAutoFit/>
          </a:bodyPr>
          <a:lstStyle/>
          <a:p>
            <a:r>
              <a:rPr lang="en-GB" sz="4000" b="1" dirty="0">
                <a:solidFill>
                  <a:srgbClr val="C00000"/>
                </a:solidFill>
                <a:latin typeface="Comic Sans MS" panose="030F0702030302020204" pitchFamily="66" charset="0"/>
              </a:rPr>
              <a:t>How to apply: </a:t>
            </a:r>
            <a:endParaRPr lang="en-US" sz="4000" b="1" dirty="0">
              <a:solidFill>
                <a:srgbClr val="C00000"/>
              </a:solidFill>
              <a:latin typeface="Comic Sans MS" panose="030F0702030302020204" pitchFamily="66" charset="0"/>
            </a:endParaRPr>
          </a:p>
        </p:txBody>
      </p:sp>
      <p:sp>
        <p:nvSpPr>
          <p:cNvPr id="9" name="TextBox 8">
            <a:extLst>
              <a:ext uri="{FF2B5EF4-FFF2-40B4-BE49-F238E27FC236}">
                <a16:creationId xmlns:a16="http://schemas.microsoft.com/office/drawing/2014/main" id="{01550306-F8E1-4F2D-8B2B-BA5341816706}"/>
              </a:ext>
            </a:extLst>
          </p:cNvPr>
          <p:cNvSpPr txBox="1"/>
          <p:nvPr/>
        </p:nvSpPr>
        <p:spPr>
          <a:xfrm>
            <a:off x="1778812" y="2160421"/>
            <a:ext cx="7398744" cy="1938992"/>
          </a:xfrm>
          <a:prstGeom prst="rect">
            <a:avLst/>
          </a:prstGeom>
          <a:noFill/>
        </p:spPr>
        <p:txBody>
          <a:bodyPr wrap="square" rtlCol="0">
            <a:spAutoFit/>
          </a:bodyPr>
          <a:lstStyle/>
          <a:p>
            <a:r>
              <a:rPr lang="en-GB" sz="2800" b="1" dirty="0">
                <a:solidFill>
                  <a:srgbClr val="C00000"/>
                </a:solidFill>
                <a:latin typeface="Comic Sans MS" panose="030F0702030302020204" pitchFamily="66" charset="0"/>
              </a:rPr>
              <a:t>Google “JVenn bursary” or go directly to the JVenn website:</a:t>
            </a:r>
          </a:p>
          <a:p>
            <a:endParaRPr lang="en-GB" dirty="0"/>
          </a:p>
          <a:p>
            <a:r>
              <a:rPr lang="en-GB" dirty="0"/>
              <a:t> </a:t>
            </a:r>
            <a:r>
              <a:rPr lang="en-GB" sz="2800" b="1" dirty="0">
                <a:solidFill>
                  <a:schemeClr val="accent4"/>
                </a:solidFill>
                <a:hlinkClick r:id="rId3">
                  <a:extLst>
                    <a:ext uri="{A12FA001-AC4F-418D-AE19-62706E023703}">
                      <ahyp:hlinkClr xmlns:ahyp="http://schemas.microsoft.com/office/drawing/2018/hyperlinkcolor" val="tx"/>
                    </a:ext>
                  </a:extLst>
                </a:hlinkClick>
              </a:rPr>
              <a:t>http://www.jvennfoundation.org/bursaries</a:t>
            </a:r>
            <a:endParaRPr lang="en-GB" sz="2800" b="1" dirty="0">
              <a:solidFill>
                <a:schemeClr val="accent4"/>
              </a:solidFill>
            </a:endParaRPr>
          </a:p>
          <a:p>
            <a:endParaRPr lang="en-GB" dirty="0"/>
          </a:p>
        </p:txBody>
      </p:sp>
      <p:sp>
        <p:nvSpPr>
          <p:cNvPr id="10" name="TextBox 9">
            <a:extLst>
              <a:ext uri="{FF2B5EF4-FFF2-40B4-BE49-F238E27FC236}">
                <a16:creationId xmlns:a16="http://schemas.microsoft.com/office/drawing/2014/main" id="{3B30D7B4-A30E-4BA3-BB59-6653CA0A3F46}"/>
              </a:ext>
            </a:extLst>
          </p:cNvPr>
          <p:cNvSpPr txBox="1"/>
          <p:nvPr/>
        </p:nvSpPr>
        <p:spPr>
          <a:xfrm>
            <a:off x="4957894" y="4498967"/>
            <a:ext cx="4311941" cy="1938992"/>
          </a:xfrm>
          <a:prstGeom prst="rect">
            <a:avLst/>
          </a:prstGeom>
          <a:noFill/>
        </p:spPr>
        <p:txBody>
          <a:bodyPr wrap="square" rtlCol="0">
            <a:spAutoFit/>
          </a:bodyPr>
          <a:lstStyle/>
          <a:p>
            <a:r>
              <a:rPr lang="en-GB" sz="2400" b="1" dirty="0">
                <a:solidFill>
                  <a:srgbClr val="C00000"/>
                </a:solidFill>
                <a:latin typeface="Comic Sans MS" panose="030F0702030302020204" pitchFamily="66" charset="0"/>
              </a:rPr>
              <a:t>Any problems – </a:t>
            </a:r>
          </a:p>
          <a:p>
            <a:r>
              <a:rPr lang="en-GB" sz="2400" b="1" dirty="0">
                <a:solidFill>
                  <a:srgbClr val="C00000"/>
                </a:solidFill>
                <a:latin typeface="Comic Sans MS" panose="030F0702030302020204" pitchFamily="66" charset="0"/>
              </a:rPr>
              <a:t>ask a friend, </a:t>
            </a:r>
          </a:p>
          <a:p>
            <a:r>
              <a:rPr lang="en-GB" sz="2400" b="1" dirty="0">
                <a:solidFill>
                  <a:srgbClr val="C00000"/>
                </a:solidFill>
                <a:latin typeface="Comic Sans MS" panose="030F0702030302020204" pitchFamily="66" charset="0"/>
              </a:rPr>
              <a:t>ask a tutor or email to: </a:t>
            </a:r>
            <a:r>
              <a:rPr lang="en-GB" sz="2400" b="1" dirty="0">
                <a:solidFill>
                  <a:schemeClr val="accent4"/>
                </a:solidFill>
                <a:latin typeface="Comic Sans MS" panose="030F0702030302020204" pitchFamily="66" charset="0"/>
              </a:rPr>
              <a:t>info@jvennfoundation.org </a:t>
            </a:r>
            <a:r>
              <a:rPr lang="en-GB" sz="2400" b="1" dirty="0">
                <a:solidFill>
                  <a:schemeClr val="bg1"/>
                </a:solidFill>
                <a:hlinkClick r:id="rId4">
                  <a:extLst>
                    <a:ext uri="{A12FA001-AC4F-418D-AE19-62706E023703}">
                      <ahyp:hlinkClr xmlns:ahyp="http://schemas.microsoft.com/office/drawing/2018/hyperlinkcolor" val="tx"/>
                    </a:ext>
                  </a:extLst>
                </a:hlinkClick>
              </a:rPr>
              <a:t>info@jvennfoundation.org</a:t>
            </a:r>
            <a:r>
              <a:rPr lang="en-GB" sz="2400" dirty="0">
                <a:solidFill>
                  <a:schemeClr val="bg1"/>
                </a:solidFill>
              </a:rPr>
              <a:t> </a:t>
            </a:r>
            <a:endParaRPr lang="en-US" sz="2400" dirty="0">
              <a:solidFill>
                <a:schemeClr val="bg1"/>
              </a:solidFill>
            </a:endParaRPr>
          </a:p>
        </p:txBody>
      </p:sp>
    </p:spTree>
    <p:extLst>
      <p:ext uri="{BB962C8B-B14F-4D97-AF65-F5344CB8AC3E}">
        <p14:creationId xmlns:p14="http://schemas.microsoft.com/office/powerpoint/2010/main" val="3544347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10016454" y="6079308"/>
            <a:ext cx="1998673" cy="662731"/>
          </a:xfrm>
        </p:spPr>
        <p:txBody>
          <a:bodyPr>
            <a:normAutofit fontScale="85000"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2" name="TextBox 1">
            <a:extLst>
              <a:ext uri="{FF2B5EF4-FFF2-40B4-BE49-F238E27FC236}">
                <a16:creationId xmlns:a16="http://schemas.microsoft.com/office/drawing/2014/main" id="{BA77E3C0-2C2E-49BD-9F14-A6A134DA948E}"/>
              </a:ext>
            </a:extLst>
          </p:cNvPr>
          <p:cNvSpPr txBox="1"/>
          <p:nvPr/>
        </p:nvSpPr>
        <p:spPr>
          <a:xfrm>
            <a:off x="2508308" y="1084865"/>
            <a:ext cx="5561138" cy="523220"/>
          </a:xfrm>
          <a:prstGeom prst="rect">
            <a:avLst/>
          </a:prstGeom>
          <a:noFill/>
        </p:spPr>
        <p:txBody>
          <a:bodyPr wrap="none" rtlCol="0">
            <a:spAutoFit/>
          </a:bodyPr>
          <a:lstStyle/>
          <a:p>
            <a:r>
              <a:rPr lang="en-GB" sz="2800" b="1" dirty="0">
                <a:solidFill>
                  <a:srgbClr val="C00000"/>
                </a:solidFill>
                <a:latin typeface="Comic Sans MS" panose="030F0702030302020204" pitchFamily="66" charset="0"/>
              </a:rPr>
              <a:t>Guide to Making an Application</a:t>
            </a:r>
            <a:endParaRPr lang="en-US" sz="2800" b="1" dirty="0">
              <a:solidFill>
                <a:srgbClr val="C00000"/>
              </a:solidFill>
              <a:latin typeface="Comic Sans MS" panose="030F0702030302020204" pitchFamily="66" charset="0"/>
            </a:endParaRPr>
          </a:p>
        </p:txBody>
      </p:sp>
      <p:sp>
        <p:nvSpPr>
          <p:cNvPr id="6" name="TextBox 5">
            <a:extLst>
              <a:ext uri="{FF2B5EF4-FFF2-40B4-BE49-F238E27FC236}">
                <a16:creationId xmlns:a16="http://schemas.microsoft.com/office/drawing/2014/main" id="{706788AE-025F-4BE5-9273-B8EA84DE7F4E}"/>
              </a:ext>
            </a:extLst>
          </p:cNvPr>
          <p:cNvSpPr txBox="1"/>
          <p:nvPr/>
        </p:nvSpPr>
        <p:spPr>
          <a:xfrm>
            <a:off x="545285" y="1932423"/>
            <a:ext cx="8892330" cy="3477875"/>
          </a:xfrm>
          <a:prstGeom prst="rect">
            <a:avLst/>
          </a:prstGeom>
          <a:noFill/>
        </p:spPr>
        <p:txBody>
          <a:bodyPr wrap="square" rtlCol="0">
            <a:spAutoFit/>
          </a:bodyPr>
          <a:lstStyle/>
          <a:p>
            <a:pPr marL="342900" indent="-342900">
              <a:buFont typeface="Wingdings" panose="05000000000000000000" pitchFamily="2" charset="2"/>
              <a:buChar char="Ø"/>
            </a:pPr>
            <a:endParaRPr lang="en-GB" sz="2000" b="1" dirty="0">
              <a:solidFill>
                <a:schemeClr val="accent2"/>
              </a:solidFill>
              <a:latin typeface="Comic Sans MS" panose="030F0702030302020204" pitchFamily="66" charset="0"/>
            </a:endParaRPr>
          </a:p>
          <a:p>
            <a:pPr marL="342900" indent="-342900">
              <a:buFont typeface="Wingdings" panose="05000000000000000000" pitchFamily="2" charset="2"/>
              <a:buChar char="Ø"/>
            </a:pPr>
            <a:r>
              <a:rPr lang="en-GB" sz="2000" b="1" dirty="0">
                <a:solidFill>
                  <a:srgbClr val="C00000"/>
                </a:solidFill>
                <a:latin typeface="Comic Sans MS" panose="030F0702030302020204" pitchFamily="66" charset="0"/>
              </a:rPr>
              <a:t>Most boxes are to be completed by everyone but there are additional text boxes for applicants that fall into one these groups: those with a disability, carers, care leavers or those not born in the UK.</a:t>
            </a:r>
          </a:p>
          <a:p>
            <a:pPr marL="342900" indent="-342900">
              <a:buFont typeface="Wingdings" panose="05000000000000000000" pitchFamily="2" charset="2"/>
              <a:buChar char="Ø"/>
            </a:pPr>
            <a:endParaRPr lang="en-GB" sz="20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000" b="1" dirty="0">
                <a:solidFill>
                  <a:srgbClr val="C00000"/>
                </a:solidFill>
                <a:latin typeface="Comic Sans MS" panose="030F0702030302020204" pitchFamily="66" charset="0"/>
              </a:rPr>
              <a:t>Applications can only be made using the online system. Partially and fully completed forms can be saved, downloaded and printed.</a:t>
            </a:r>
          </a:p>
          <a:p>
            <a:pPr marL="342900" indent="-342900">
              <a:buFont typeface="Wingdings" panose="05000000000000000000" pitchFamily="2" charset="2"/>
              <a:buChar char="Ø"/>
            </a:pPr>
            <a:endParaRPr lang="en-GB" sz="20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000" b="1" dirty="0">
                <a:solidFill>
                  <a:srgbClr val="C00000"/>
                </a:solidFill>
                <a:latin typeface="Comic Sans MS" panose="030F0702030302020204" pitchFamily="66" charset="0"/>
              </a:rPr>
              <a:t>We will send reminders to those who have started their application but haven’t submitted it, as we approach the closing date.</a:t>
            </a:r>
            <a:endParaRPr lang="en-US" sz="2000" b="1"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3852785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1524000" y="1650870"/>
            <a:ext cx="9144000" cy="2387600"/>
          </a:xfrm>
        </p:spPr>
        <p:txBody>
          <a:bodyPr>
            <a:normAutofit fontScale="90000"/>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8748314" y="5956182"/>
            <a:ext cx="3124201" cy="719357"/>
          </a:xfrm>
        </p:spPr>
        <p:txBody>
          <a:bodyPr>
            <a:normAutofit/>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5" name="TextBox 4">
            <a:extLst>
              <a:ext uri="{FF2B5EF4-FFF2-40B4-BE49-F238E27FC236}">
                <a16:creationId xmlns:a16="http://schemas.microsoft.com/office/drawing/2014/main" id="{00032B5C-0500-4304-A9EB-E48B1A38CBB2}"/>
              </a:ext>
            </a:extLst>
          </p:cNvPr>
          <p:cNvSpPr txBox="1"/>
          <p:nvPr/>
        </p:nvSpPr>
        <p:spPr>
          <a:xfrm>
            <a:off x="1770782" y="900992"/>
            <a:ext cx="6021892" cy="707886"/>
          </a:xfrm>
          <a:prstGeom prst="rect">
            <a:avLst/>
          </a:prstGeom>
          <a:noFill/>
        </p:spPr>
        <p:txBody>
          <a:bodyPr wrap="square" rtlCol="0">
            <a:spAutoFit/>
          </a:bodyPr>
          <a:lstStyle/>
          <a:p>
            <a:r>
              <a:rPr lang="en-GB" sz="4000" b="1" dirty="0">
                <a:solidFill>
                  <a:srgbClr val="C00000"/>
                </a:solidFill>
                <a:latin typeface="Comic Sans MS" panose="030F0702030302020204" pitchFamily="66" charset="0"/>
              </a:rPr>
              <a:t>Important Information</a:t>
            </a:r>
            <a:endParaRPr lang="en-US" sz="4000" b="1" dirty="0">
              <a:solidFill>
                <a:srgbClr val="C00000"/>
              </a:solidFill>
              <a:latin typeface="Comic Sans MS" panose="030F0702030302020204" pitchFamily="66" charset="0"/>
            </a:endParaRPr>
          </a:p>
        </p:txBody>
      </p:sp>
      <p:sp>
        <p:nvSpPr>
          <p:cNvPr id="6" name="TextBox 5">
            <a:extLst>
              <a:ext uri="{FF2B5EF4-FFF2-40B4-BE49-F238E27FC236}">
                <a16:creationId xmlns:a16="http://schemas.microsoft.com/office/drawing/2014/main" id="{51FBD752-E6B0-40E1-B7E7-5498ECA61C5C}"/>
              </a:ext>
            </a:extLst>
          </p:cNvPr>
          <p:cNvSpPr txBox="1"/>
          <p:nvPr/>
        </p:nvSpPr>
        <p:spPr>
          <a:xfrm>
            <a:off x="2575420" y="1944050"/>
            <a:ext cx="7189366" cy="461665"/>
          </a:xfrm>
          <a:prstGeom prst="rect">
            <a:avLst/>
          </a:prstGeom>
          <a:noFill/>
        </p:spPr>
        <p:txBody>
          <a:bodyPr wrap="square" rtlCol="0">
            <a:spAutoFit/>
          </a:bodyPr>
          <a:lstStyle/>
          <a:p>
            <a:pPr marL="342900" indent="-342900" algn="ctr">
              <a:buFont typeface="Wingdings" panose="05000000000000000000" pitchFamily="2" charset="2"/>
              <a:buChar char="Ø"/>
            </a:pPr>
            <a:r>
              <a:rPr lang="en-GB" sz="2400" b="1" dirty="0">
                <a:solidFill>
                  <a:srgbClr val="C00000"/>
                </a:solidFill>
                <a:latin typeface="Comic Sans MS" panose="030F0702030302020204" pitchFamily="66" charset="0"/>
              </a:rPr>
              <a:t>Applications open from 11</a:t>
            </a:r>
            <a:r>
              <a:rPr lang="en-GB" sz="2400" b="1" baseline="30000" dirty="0">
                <a:solidFill>
                  <a:srgbClr val="C00000"/>
                </a:solidFill>
                <a:latin typeface="Comic Sans MS" panose="030F0702030302020204" pitchFamily="66" charset="0"/>
              </a:rPr>
              <a:t>th</a:t>
            </a:r>
            <a:r>
              <a:rPr lang="en-GB" sz="2400" b="1" dirty="0">
                <a:solidFill>
                  <a:srgbClr val="C00000"/>
                </a:solidFill>
                <a:latin typeface="Comic Sans MS" panose="030F0702030302020204" pitchFamily="66" charset="0"/>
              </a:rPr>
              <a:t> March 2024</a:t>
            </a:r>
            <a:endParaRPr lang="en-US" sz="2400" b="1" dirty="0">
              <a:solidFill>
                <a:srgbClr val="C00000"/>
              </a:solidFill>
              <a:latin typeface="Comic Sans MS" panose="030F0702030302020204" pitchFamily="66" charset="0"/>
            </a:endParaRPr>
          </a:p>
        </p:txBody>
      </p:sp>
      <p:sp>
        <p:nvSpPr>
          <p:cNvPr id="9" name="TextBox 8">
            <a:extLst>
              <a:ext uri="{FF2B5EF4-FFF2-40B4-BE49-F238E27FC236}">
                <a16:creationId xmlns:a16="http://schemas.microsoft.com/office/drawing/2014/main" id="{A795D433-432A-4029-B7FE-FD0EC9FCD239}"/>
              </a:ext>
            </a:extLst>
          </p:cNvPr>
          <p:cNvSpPr txBox="1"/>
          <p:nvPr/>
        </p:nvSpPr>
        <p:spPr>
          <a:xfrm>
            <a:off x="2432806" y="2665482"/>
            <a:ext cx="7046753" cy="3416320"/>
          </a:xfrm>
          <a:prstGeom prst="rect">
            <a:avLst/>
          </a:prstGeom>
          <a:noFill/>
        </p:spPr>
        <p:txBody>
          <a:bodyPr wrap="square" rtlCol="0">
            <a:spAutoFit/>
          </a:bodyPr>
          <a:lstStyle/>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Discuss with your tutor before submitting the application</a:t>
            </a:r>
          </a:p>
          <a:p>
            <a:pPr marL="800100" lvl="1"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Take careful note of the instructions &amp; guidance</a:t>
            </a:r>
          </a:p>
          <a:p>
            <a:pPr lvl="1"/>
            <a:endParaRPr lang="en-GB" sz="2400" b="1" dirty="0">
              <a:solidFill>
                <a:srgbClr val="C00000"/>
              </a:solidFill>
              <a:latin typeface="Comic Sans MS" panose="030F0702030302020204" pitchFamily="66" charset="0"/>
            </a:endParaRPr>
          </a:p>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Read some of the blogs students have posted: https://jvennfoundation.org/blog</a:t>
            </a:r>
            <a:endParaRPr lang="en-US" sz="2400" b="1"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1762006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C1A6B5-865D-AEA9-7D28-E98DD408B106}"/>
              </a:ext>
            </a:extLst>
          </p:cNvPr>
          <p:cNvSpPr txBox="1"/>
          <p:nvPr/>
        </p:nvSpPr>
        <p:spPr>
          <a:xfrm rot="10800000" flipH="1" flipV="1">
            <a:off x="964734" y="699350"/>
            <a:ext cx="8120544" cy="6247864"/>
          </a:xfrm>
          <a:prstGeom prst="rect">
            <a:avLst/>
          </a:prstGeom>
          <a:noFill/>
        </p:spPr>
        <p:txBody>
          <a:bodyPr wrap="square" rtlCol="0">
            <a:spAutoFit/>
          </a:bodyPr>
          <a:lstStyle/>
          <a:p>
            <a:r>
              <a:rPr lang="en-GB" sz="3200" b="1" dirty="0">
                <a:solidFill>
                  <a:srgbClr val="C00000"/>
                </a:solidFill>
                <a:latin typeface="Comic Sans MS" panose="030F0702030302020204" pitchFamily="66" charset="0"/>
              </a:rPr>
              <a:t>How We Select Students for a Bursary</a:t>
            </a:r>
          </a:p>
          <a:p>
            <a:endParaRPr lang="en-GB" sz="32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US" sz="2400" b="1" dirty="0">
                <a:solidFill>
                  <a:srgbClr val="C00000"/>
                </a:solidFill>
                <a:latin typeface="Comic Sans MS" panose="030F0702030302020204" pitchFamily="66" charset="0"/>
              </a:rPr>
              <a:t>Our four Trustees review each application and make their own A&amp;B short-lists – a total of eight students</a:t>
            </a:r>
          </a:p>
          <a:p>
            <a:pPr marL="342900" indent="-342900">
              <a:buFont typeface="Wingdings" panose="05000000000000000000" pitchFamily="2" charset="2"/>
              <a:buChar char="Ø"/>
            </a:pPr>
            <a:r>
              <a:rPr lang="en-US" sz="2400" b="1" dirty="0">
                <a:solidFill>
                  <a:srgbClr val="C00000"/>
                </a:solidFill>
                <a:latin typeface="Comic Sans MS" panose="030F0702030302020204" pitchFamily="66" charset="0"/>
              </a:rPr>
              <a:t>We meet and compare the lists aiming for an agreed list of eight students who we interview face to face</a:t>
            </a:r>
          </a:p>
          <a:p>
            <a:pPr marL="342900" indent="-342900">
              <a:buFont typeface="Wingdings" panose="05000000000000000000" pitchFamily="2" charset="2"/>
              <a:buChar char="Ø"/>
            </a:pPr>
            <a:r>
              <a:rPr lang="en-US" sz="2400" b="1" dirty="0">
                <a:solidFill>
                  <a:srgbClr val="C00000"/>
                </a:solidFill>
                <a:latin typeface="Comic Sans MS" panose="030F0702030302020204" pitchFamily="66" charset="0"/>
              </a:rPr>
              <a:t>Typically, the first four or five are easy to choose but we discuss at length the others on our short-lists till we have a the final list of those </a:t>
            </a:r>
            <a:r>
              <a:rPr lang="en-US" sz="2400" b="1">
                <a:solidFill>
                  <a:srgbClr val="C00000"/>
                </a:solidFill>
                <a:latin typeface="Comic Sans MS" panose="030F0702030302020204" pitchFamily="66" charset="0"/>
              </a:rPr>
              <a:t>we’ll interview</a:t>
            </a:r>
            <a:endParaRPr lang="en-US"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US" sz="2400" b="1" dirty="0">
                <a:solidFill>
                  <a:srgbClr val="C00000"/>
                </a:solidFill>
                <a:latin typeface="Comic Sans MS" panose="030F0702030302020204" pitchFamily="66" charset="0"/>
              </a:rPr>
              <a:t>Three of us do the interviews – usually about 20 minutes each – at an office in Queen’s Gardens to select the students who’ll get the bursaries</a:t>
            </a:r>
          </a:p>
          <a:p>
            <a:endParaRPr lang="en-US" sz="2400" b="1"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A809760E-C464-12DD-D514-D1AEA20AA937}"/>
              </a:ext>
            </a:extLst>
          </p:cNvPr>
          <p:cNvSpPr txBox="1">
            <a:spLocks/>
          </p:cNvSpPr>
          <p:nvPr/>
        </p:nvSpPr>
        <p:spPr>
          <a:xfrm>
            <a:off x="9664116" y="5972961"/>
            <a:ext cx="2527883"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10818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BED5C0-C010-4A42-8B44-9DED3AE65A03}"/>
              </a:ext>
            </a:extLst>
          </p:cNvPr>
          <p:cNvSpPr txBox="1"/>
          <p:nvPr/>
        </p:nvSpPr>
        <p:spPr>
          <a:xfrm>
            <a:off x="1434516" y="956345"/>
            <a:ext cx="8061821" cy="6370975"/>
          </a:xfrm>
          <a:prstGeom prst="rect">
            <a:avLst/>
          </a:prstGeom>
          <a:noFill/>
        </p:spPr>
        <p:txBody>
          <a:bodyPr wrap="square" rtlCol="0">
            <a:spAutoFit/>
          </a:bodyPr>
          <a:lstStyle/>
          <a:p>
            <a:r>
              <a:rPr lang="en-GB" sz="3600" b="1" dirty="0">
                <a:solidFill>
                  <a:srgbClr val="C00000"/>
                </a:solidFill>
                <a:latin typeface="Comic Sans MS" panose="030F0702030302020204" pitchFamily="66" charset="0"/>
              </a:rPr>
              <a:t>What Do I Look For?</a:t>
            </a:r>
          </a:p>
          <a:p>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Students who I think will benefit both from the bursary and from the degree course</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Those who have taken care with their application and who have listened to advice</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Those who application hangs together – how the course fits in with their aspirations</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And, for the short-list being interviewed, that they appear interested and ask us some questions (we recognise that many will be nervous) </a:t>
            </a:r>
          </a:p>
          <a:p>
            <a:endParaRPr lang="en-GB" sz="3600" b="1" dirty="0">
              <a:solidFill>
                <a:srgbClr val="C00000"/>
              </a:solidFill>
              <a:latin typeface="Comic Sans MS" panose="030F0702030302020204" pitchFamily="66" charset="0"/>
            </a:endParaRPr>
          </a:p>
          <a:p>
            <a:endParaRPr lang="en-US" sz="2400" b="1"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91A11811-9C15-12F4-E5CC-6648F7F0A6E1}"/>
              </a:ext>
            </a:extLst>
          </p:cNvPr>
          <p:cNvSpPr txBox="1">
            <a:spLocks/>
          </p:cNvSpPr>
          <p:nvPr/>
        </p:nvSpPr>
        <p:spPr>
          <a:xfrm>
            <a:off x="9664116" y="5972961"/>
            <a:ext cx="2527883"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303902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8" name="TextBox 7">
            <a:extLst>
              <a:ext uri="{FF2B5EF4-FFF2-40B4-BE49-F238E27FC236}">
                <a16:creationId xmlns:a16="http://schemas.microsoft.com/office/drawing/2014/main" id="{478C0AE1-8F23-433D-8F52-C7807DD45814}"/>
              </a:ext>
            </a:extLst>
          </p:cNvPr>
          <p:cNvSpPr txBox="1"/>
          <p:nvPr/>
        </p:nvSpPr>
        <p:spPr>
          <a:xfrm>
            <a:off x="1341689" y="2136113"/>
            <a:ext cx="6890471" cy="830997"/>
          </a:xfrm>
          <a:prstGeom prst="rect">
            <a:avLst/>
          </a:prstGeom>
          <a:noFill/>
        </p:spPr>
        <p:txBody>
          <a:bodyPr wrap="square" rtlCol="0">
            <a:spAutoFit/>
          </a:bodyPr>
          <a:lstStyle/>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Yourself: your personal and contact details</a:t>
            </a:r>
            <a:endParaRPr lang="en-US" sz="2400" b="1" dirty="0">
              <a:solidFill>
                <a:srgbClr val="C00000"/>
              </a:solidFill>
              <a:latin typeface="Comic Sans MS" panose="030F0702030302020204" pitchFamily="66" charset="0"/>
            </a:endParaRPr>
          </a:p>
        </p:txBody>
      </p:sp>
      <p:sp>
        <p:nvSpPr>
          <p:cNvPr id="11" name="TextBox 10">
            <a:extLst>
              <a:ext uri="{FF2B5EF4-FFF2-40B4-BE49-F238E27FC236}">
                <a16:creationId xmlns:a16="http://schemas.microsoft.com/office/drawing/2014/main" id="{F0DF068E-CEBC-4AB6-B2B7-85D74B4B1217}"/>
              </a:ext>
            </a:extLst>
          </p:cNvPr>
          <p:cNvSpPr txBox="1"/>
          <p:nvPr/>
        </p:nvSpPr>
        <p:spPr>
          <a:xfrm>
            <a:off x="1357367" y="4832266"/>
            <a:ext cx="4766596" cy="461665"/>
          </a:xfrm>
          <a:prstGeom prst="rect">
            <a:avLst/>
          </a:prstGeom>
          <a:noFill/>
        </p:spPr>
        <p:txBody>
          <a:bodyPr wrap="square" rtlCol="0">
            <a:spAutoFit/>
          </a:bodyPr>
          <a:lstStyle/>
          <a:p>
            <a:pPr marL="285750" indent="-285750" algn="ctr">
              <a:buFont typeface="Wingdings" panose="05000000000000000000" pitchFamily="2" charset="2"/>
              <a:buChar char="Ø"/>
            </a:pPr>
            <a:r>
              <a:rPr lang="en-GB" b="1" dirty="0">
                <a:solidFill>
                  <a:srgbClr val="C00000"/>
                </a:solidFill>
                <a:latin typeface="Comic Sans MS" panose="030F0702030302020204" pitchFamily="66" charset="0"/>
              </a:rPr>
              <a:t> </a:t>
            </a:r>
            <a:r>
              <a:rPr lang="en-GB" sz="2400" b="1" dirty="0">
                <a:solidFill>
                  <a:srgbClr val="C00000"/>
                </a:solidFill>
                <a:latin typeface="Comic Sans MS" panose="030F0702030302020204" pitchFamily="66" charset="0"/>
              </a:rPr>
              <a:t>Courses you’re studying now</a:t>
            </a:r>
            <a:endParaRPr lang="en-US" sz="2400" b="1" dirty="0">
              <a:solidFill>
                <a:srgbClr val="C00000"/>
              </a:solidFill>
              <a:latin typeface="Comic Sans MS" panose="030F0702030302020204" pitchFamily="66" charset="0"/>
            </a:endParaRPr>
          </a:p>
        </p:txBody>
      </p:sp>
      <p:sp>
        <p:nvSpPr>
          <p:cNvPr id="12" name="TextBox 11">
            <a:extLst>
              <a:ext uri="{FF2B5EF4-FFF2-40B4-BE49-F238E27FC236}">
                <a16:creationId xmlns:a16="http://schemas.microsoft.com/office/drawing/2014/main" id="{66343C7A-B9EA-4887-A863-B41A03E8BABF}"/>
              </a:ext>
            </a:extLst>
          </p:cNvPr>
          <p:cNvSpPr txBox="1"/>
          <p:nvPr/>
        </p:nvSpPr>
        <p:spPr>
          <a:xfrm>
            <a:off x="1357368" y="3935244"/>
            <a:ext cx="7642370" cy="830997"/>
          </a:xfrm>
          <a:prstGeom prst="rect">
            <a:avLst/>
          </a:prstGeom>
          <a:noFill/>
        </p:spPr>
        <p:txBody>
          <a:bodyPr wrap="square" rtlCol="0">
            <a:spAutoFit/>
          </a:bodyPr>
          <a:lstStyle/>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Which university &amp; which course you’re planning to attend </a:t>
            </a:r>
            <a:endParaRPr lang="en-US" sz="2400" b="1" dirty="0">
              <a:solidFill>
                <a:srgbClr val="C00000"/>
              </a:solidFill>
              <a:latin typeface="Comic Sans MS" panose="030F0702030302020204" pitchFamily="66" charset="0"/>
            </a:endParaRPr>
          </a:p>
        </p:txBody>
      </p:sp>
      <p:sp>
        <p:nvSpPr>
          <p:cNvPr id="13" name="TextBox 12">
            <a:extLst>
              <a:ext uri="{FF2B5EF4-FFF2-40B4-BE49-F238E27FC236}">
                <a16:creationId xmlns:a16="http://schemas.microsoft.com/office/drawing/2014/main" id="{E2DE8630-251E-42AF-BC88-413D3766BE69}"/>
              </a:ext>
            </a:extLst>
          </p:cNvPr>
          <p:cNvSpPr txBox="1"/>
          <p:nvPr/>
        </p:nvSpPr>
        <p:spPr>
          <a:xfrm>
            <a:off x="1219282" y="902158"/>
            <a:ext cx="7135287" cy="1323439"/>
          </a:xfrm>
          <a:prstGeom prst="rect">
            <a:avLst/>
          </a:prstGeom>
          <a:noFill/>
        </p:spPr>
        <p:txBody>
          <a:bodyPr wrap="none" rtlCol="0">
            <a:spAutoFit/>
          </a:bodyPr>
          <a:lstStyle/>
          <a:p>
            <a:r>
              <a:rPr lang="en-GB" sz="3200" b="1" dirty="0">
                <a:solidFill>
                  <a:srgbClr val="C00000"/>
                </a:solidFill>
                <a:latin typeface="Comic Sans MS" panose="030F0702030302020204" pitchFamily="66" charset="0"/>
              </a:rPr>
              <a:t>In Your Application Tell Us About:</a:t>
            </a:r>
            <a:endParaRPr lang="en-US" sz="3200" b="1" dirty="0">
              <a:solidFill>
                <a:srgbClr val="C00000"/>
              </a:solidFill>
              <a:latin typeface="Comic Sans MS" panose="030F0702030302020204" pitchFamily="66" charset="0"/>
            </a:endParaRPr>
          </a:p>
          <a:p>
            <a:r>
              <a:rPr lang="en-GB" sz="3200" b="1" dirty="0">
                <a:solidFill>
                  <a:srgbClr val="C00000"/>
                </a:solidFill>
                <a:latin typeface="Comic Sans MS" panose="030F0702030302020204" pitchFamily="66" charset="0"/>
              </a:rPr>
              <a:t> </a:t>
            </a:r>
          </a:p>
          <a:p>
            <a:endParaRPr lang="en-GB" sz="1600" b="1" dirty="0">
              <a:solidFill>
                <a:srgbClr val="C00000"/>
              </a:solidFill>
              <a:latin typeface="Comic Sans MS" panose="030F0702030302020204" pitchFamily="66" charset="0"/>
            </a:endParaRPr>
          </a:p>
        </p:txBody>
      </p:sp>
      <p:sp>
        <p:nvSpPr>
          <p:cNvPr id="6" name="TextBox 5">
            <a:extLst>
              <a:ext uri="{FF2B5EF4-FFF2-40B4-BE49-F238E27FC236}">
                <a16:creationId xmlns:a16="http://schemas.microsoft.com/office/drawing/2014/main" id="{81D2B24F-0203-4149-8756-E41D648014BB}"/>
              </a:ext>
            </a:extLst>
          </p:cNvPr>
          <p:cNvSpPr txBox="1"/>
          <p:nvPr/>
        </p:nvSpPr>
        <p:spPr>
          <a:xfrm>
            <a:off x="1416090" y="5571314"/>
            <a:ext cx="5680995" cy="461665"/>
          </a:xfrm>
          <a:prstGeom prst="rect">
            <a:avLst/>
          </a:prstGeom>
          <a:noFill/>
        </p:spPr>
        <p:txBody>
          <a:bodyPr wrap="square" rtlCol="0">
            <a:spAutoFit/>
          </a:bodyPr>
          <a:lstStyle/>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And more background information</a:t>
            </a:r>
            <a:endParaRPr lang="en-US" sz="2400" b="1" dirty="0">
              <a:solidFill>
                <a:srgbClr val="C00000"/>
              </a:solidFill>
              <a:latin typeface="Comic Sans MS" panose="030F0702030302020204" pitchFamily="66" charset="0"/>
            </a:endParaRPr>
          </a:p>
        </p:txBody>
      </p:sp>
      <p:sp>
        <p:nvSpPr>
          <p:cNvPr id="7" name="TextBox 6">
            <a:extLst>
              <a:ext uri="{FF2B5EF4-FFF2-40B4-BE49-F238E27FC236}">
                <a16:creationId xmlns:a16="http://schemas.microsoft.com/office/drawing/2014/main" id="{230546DA-F18D-49CD-90E5-EA19A46B531C}"/>
              </a:ext>
            </a:extLst>
          </p:cNvPr>
          <p:cNvSpPr txBox="1"/>
          <p:nvPr/>
        </p:nvSpPr>
        <p:spPr>
          <a:xfrm>
            <a:off x="1341689" y="2932434"/>
            <a:ext cx="8230150" cy="830997"/>
          </a:xfrm>
          <a:prstGeom prst="rect">
            <a:avLst/>
          </a:prstGeom>
          <a:noFill/>
        </p:spPr>
        <p:txBody>
          <a:bodyPr wrap="square" rtlCol="0">
            <a:spAutoFit/>
          </a:bodyPr>
          <a:lstStyle/>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Your tutor’s contact details &amp; confirmation you’ve spoken to them about this</a:t>
            </a:r>
            <a:endParaRPr lang="en-US" sz="2400" b="1"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1610581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13" name="TextBox 12">
            <a:extLst>
              <a:ext uri="{FF2B5EF4-FFF2-40B4-BE49-F238E27FC236}">
                <a16:creationId xmlns:a16="http://schemas.microsoft.com/office/drawing/2014/main" id="{E2DE8630-251E-42AF-BC88-413D3766BE69}"/>
              </a:ext>
            </a:extLst>
          </p:cNvPr>
          <p:cNvSpPr txBox="1"/>
          <p:nvPr/>
        </p:nvSpPr>
        <p:spPr>
          <a:xfrm>
            <a:off x="1219282" y="902158"/>
            <a:ext cx="4281941" cy="1323439"/>
          </a:xfrm>
          <a:prstGeom prst="rect">
            <a:avLst/>
          </a:prstGeom>
          <a:noFill/>
        </p:spPr>
        <p:txBody>
          <a:bodyPr wrap="none" rtlCol="0">
            <a:spAutoFit/>
          </a:bodyPr>
          <a:lstStyle/>
          <a:p>
            <a:r>
              <a:rPr lang="en-GB" sz="3200" b="1" dirty="0">
                <a:solidFill>
                  <a:srgbClr val="C00000"/>
                </a:solidFill>
                <a:latin typeface="Comic Sans MS" panose="030F0702030302020204" pitchFamily="66" charset="0"/>
              </a:rPr>
              <a:t>Additional Questions</a:t>
            </a:r>
            <a:endParaRPr lang="en-US" sz="3200" b="1" dirty="0">
              <a:solidFill>
                <a:srgbClr val="C00000"/>
              </a:solidFill>
              <a:latin typeface="Comic Sans MS" panose="030F0702030302020204" pitchFamily="66" charset="0"/>
            </a:endParaRPr>
          </a:p>
          <a:p>
            <a:r>
              <a:rPr lang="en-GB" sz="3200" b="1" dirty="0">
                <a:solidFill>
                  <a:srgbClr val="C00000"/>
                </a:solidFill>
                <a:latin typeface="Comic Sans MS" panose="030F0702030302020204" pitchFamily="66" charset="0"/>
              </a:rPr>
              <a:t> </a:t>
            </a:r>
          </a:p>
          <a:p>
            <a:endParaRPr lang="en-GB" sz="1600" b="1" dirty="0">
              <a:solidFill>
                <a:srgbClr val="C00000"/>
              </a:solidFill>
              <a:latin typeface="Comic Sans MS" panose="030F0702030302020204" pitchFamily="66" charset="0"/>
            </a:endParaRPr>
          </a:p>
        </p:txBody>
      </p:sp>
      <p:sp>
        <p:nvSpPr>
          <p:cNvPr id="2" name="TextBox 1">
            <a:extLst>
              <a:ext uri="{FF2B5EF4-FFF2-40B4-BE49-F238E27FC236}">
                <a16:creationId xmlns:a16="http://schemas.microsoft.com/office/drawing/2014/main" id="{16429EDF-0A2B-4A7A-992C-B1C190F28002}"/>
              </a:ext>
            </a:extLst>
          </p:cNvPr>
          <p:cNvSpPr txBox="1"/>
          <p:nvPr/>
        </p:nvSpPr>
        <p:spPr>
          <a:xfrm>
            <a:off x="1814821" y="2349343"/>
            <a:ext cx="6582479" cy="4154984"/>
          </a:xfrm>
          <a:prstGeom prst="rect">
            <a:avLst/>
          </a:prstGeom>
          <a:noFill/>
        </p:spPr>
        <p:txBody>
          <a:bodyPr wrap="square" rtlCol="0">
            <a:spAutoFit/>
          </a:bodyPr>
          <a:lstStyle/>
          <a:p>
            <a:r>
              <a:rPr lang="en-GB" sz="2400" b="1" dirty="0">
                <a:solidFill>
                  <a:srgbClr val="C00000"/>
                </a:solidFill>
                <a:latin typeface="Comic Sans MS" panose="030F0702030302020204" pitchFamily="66" charset="0"/>
              </a:rPr>
              <a:t>Everyone must complete Q1-3</a:t>
            </a:r>
          </a:p>
          <a:p>
            <a:endParaRPr lang="en-GB" sz="2400" b="1" dirty="0">
              <a:solidFill>
                <a:srgbClr val="C00000"/>
              </a:solidFill>
              <a:latin typeface="Comic Sans MS" panose="030F0702030302020204" pitchFamily="66" charset="0"/>
            </a:endParaRPr>
          </a:p>
          <a:p>
            <a:r>
              <a:rPr lang="en-GB" sz="2400" b="1" dirty="0">
                <a:solidFill>
                  <a:schemeClr val="accent5"/>
                </a:solidFill>
                <a:latin typeface="Comic Sans MS" panose="030F0702030302020204" pitchFamily="66" charset="0"/>
              </a:rPr>
              <a:t>Q4-7 are only for students who are in one or more of the specific designated categories</a:t>
            </a:r>
          </a:p>
          <a:p>
            <a:endParaRPr lang="en-GB" sz="2400" b="1" dirty="0">
              <a:solidFill>
                <a:schemeClr val="accent5"/>
              </a:solidFill>
              <a:latin typeface="Comic Sans MS" panose="030F0702030302020204" pitchFamily="66" charset="0"/>
            </a:endParaRPr>
          </a:p>
          <a:p>
            <a:r>
              <a:rPr lang="en-GB" sz="2400" b="1" dirty="0">
                <a:solidFill>
                  <a:srgbClr val="C00000"/>
                </a:solidFill>
                <a:latin typeface="Comic Sans MS" panose="030F0702030302020204" pitchFamily="66" charset="0"/>
              </a:rPr>
              <a:t>Q8 should be answered by all students who have not completed any of Q4-7</a:t>
            </a:r>
          </a:p>
          <a:p>
            <a:endParaRPr lang="en-GB" sz="2400" b="1" dirty="0">
              <a:solidFill>
                <a:srgbClr val="C00000"/>
              </a:solidFill>
              <a:latin typeface="Comic Sans MS" panose="030F0702030302020204" pitchFamily="66" charset="0"/>
            </a:endParaRPr>
          </a:p>
          <a:p>
            <a:r>
              <a:rPr lang="en-GB" sz="2400" b="1" dirty="0">
                <a:solidFill>
                  <a:srgbClr val="C00000"/>
                </a:solidFill>
                <a:latin typeface="Comic Sans MS" panose="030F0702030302020204" pitchFamily="66" charset="0"/>
              </a:rPr>
              <a:t>Everyone must complete Q9 </a:t>
            </a:r>
          </a:p>
          <a:p>
            <a:endParaRPr lang="en-GB" sz="2400" b="1" dirty="0">
              <a:solidFill>
                <a:srgbClr val="C00000"/>
              </a:solidFill>
              <a:latin typeface="Comic Sans MS" panose="030F0702030302020204" pitchFamily="66" charset="0"/>
            </a:endParaRPr>
          </a:p>
        </p:txBody>
      </p:sp>
      <p:sp>
        <p:nvSpPr>
          <p:cNvPr id="10" name="Speech Bubble: Oval 9">
            <a:extLst>
              <a:ext uri="{FF2B5EF4-FFF2-40B4-BE49-F238E27FC236}">
                <a16:creationId xmlns:a16="http://schemas.microsoft.com/office/drawing/2014/main" id="{7F7EDEE4-53A8-42D5-A7A1-66ECC3C7258A}"/>
              </a:ext>
            </a:extLst>
          </p:cNvPr>
          <p:cNvSpPr/>
          <p:nvPr/>
        </p:nvSpPr>
        <p:spPr>
          <a:xfrm>
            <a:off x="8070207" y="1540189"/>
            <a:ext cx="2597791" cy="211081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latin typeface="Comic Sans MS" panose="030F0702030302020204" pitchFamily="66" charset="0"/>
              </a:rPr>
              <a:t>As a guide you should write between 200 and 1,000 words for each question</a:t>
            </a:r>
            <a:endParaRPr lang="en-US" sz="1800" b="1"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199750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2" name="TextBox 1">
            <a:extLst>
              <a:ext uri="{FF2B5EF4-FFF2-40B4-BE49-F238E27FC236}">
                <a16:creationId xmlns:a16="http://schemas.microsoft.com/office/drawing/2014/main" id="{3F1B5714-1EC7-4CA9-BEE1-B8B8E8C10E7D}"/>
              </a:ext>
            </a:extLst>
          </p:cNvPr>
          <p:cNvSpPr txBox="1"/>
          <p:nvPr/>
        </p:nvSpPr>
        <p:spPr>
          <a:xfrm>
            <a:off x="1395160" y="1250900"/>
            <a:ext cx="5960286" cy="830997"/>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Q1: Why have you chosen the course </a:t>
            </a:r>
          </a:p>
          <a:p>
            <a:r>
              <a:rPr lang="en-GB" sz="2400" b="1" dirty="0">
                <a:solidFill>
                  <a:srgbClr val="C00000"/>
                </a:solidFill>
                <a:latin typeface="Comic Sans MS" panose="030F0702030302020204" pitchFamily="66" charset="0"/>
              </a:rPr>
              <a:t>and university you have?</a:t>
            </a:r>
            <a:endParaRPr lang="en-US" sz="2400" b="1" dirty="0">
              <a:solidFill>
                <a:srgbClr val="C00000"/>
              </a:solidFill>
              <a:latin typeface="Comic Sans MS" panose="030F0702030302020204" pitchFamily="66" charset="0"/>
            </a:endParaRPr>
          </a:p>
        </p:txBody>
      </p:sp>
      <p:sp>
        <p:nvSpPr>
          <p:cNvPr id="9" name="TextBox 8">
            <a:extLst>
              <a:ext uri="{FF2B5EF4-FFF2-40B4-BE49-F238E27FC236}">
                <a16:creationId xmlns:a16="http://schemas.microsoft.com/office/drawing/2014/main" id="{7D5E259E-C24D-4615-B583-77251B8BB38D}"/>
              </a:ext>
            </a:extLst>
          </p:cNvPr>
          <p:cNvSpPr txBox="1"/>
          <p:nvPr/>
        </p:nvSpPr>
        <p:spPr>
          <a:xfrm>
            <a:off x="2592262" y="2529335"/>
            <a:ext cx="7007475" cy="2246769"/>
          </a:xfrm>
          <a:prstGeom prst="rect">
            <a:avLst/>
          </a:prstGeom>
          <a:noFill/>
        </p:spPr>
        <p:txBody>
          <a:bodyPr wrap="square" rtlCol="0">
            <a:spAutoFit/>
          </a:bodyPr>
          <a:lstStyle/>
          <a:p>
            <a:r>
              <a:rPr lang="en-GB" sz="2000" b="1" dirty="0">
                <a:solidFill>
                  <a:srgbClr val="C00000"/>
                </a:solidFill>
                <a:latin typeface="Comic Sans MS" panose="030F0702030302020204" pitchFamily="66" charset="0"/>
              </a:rPr>
              <a:t>Is it a subject you’ve always been interested in, </a:t>
            </a:r>
          </a:p>
          <a:p>
            <a:r>
              <a:rPr lang="en-GB" sz="2000" b="1" dirty="0">
                <a:solidFill>
                  <a:srgbClr val="C00000"/>
                </a:solidFill>
                <a:latin typeface="Comic Sans MS" panose="030F0702030302020204" pitchFamily="66" charset="0"/>
              </a:rPr>
              <a:t>or something you’ve been especially good at at college </a:t>
            </a:r>
          </a:p>
          <a:p>
            <a:r>
              <a:rPr lang="en-GB" sz="2000" b="1" dirty="0">
                <a:solidFill>
                  <a:srgbClr val="C00000"/>
                </a:solidFill>
                <a:latin typeface="Comic Sans MS" panose="030F0702030302020204" pitchFamily="66" charset="0"/>
              </a:rPr>
              <a:t>or is the next step in your career plans?</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Have you chosen the university because of its location or maybe because it offers something that attracts you?</a:t>
            </a:r>
            <a:endParaRPr lang="en-US" sz="2000" b="1" dirty="0">
              <a:solidFill>
                <a:srgbClr val="C00000"/>
              </a:solidFill>
              <a:latin typeface="Comic Sans MS" panose="030F0702030302020204" pitchFamily="66" charset="0"/>
            </a:endParaRPr>
          </a:p>
        </p:txBody>
      </p:sp>
      <p:pic>
        <p:nvPicPr>
          <p:cNvPr id="1026" name="Picture 2" descr="Student University College Education Clip Art - College Student Cartoon  Png, Transparent Png - kindpng">
            <a:extLst>
              <a:ext uri="{FF2B5EF4-FFF2-40B4-BE49-F238E27FC236}">
                <a16:creationId xmlns:a16="http://schemas.microsoft.com/office/drawing/2014/main" id="{A385A59F-D5DB-4A3A-955A-CEBFE6DA70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509" y="3510640"/>
            <a:ext cx="1704975" cy="267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320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9" name="TextBox 8">
            <a:extLst>
              <a:ext uri="{FF2B5EF4-FFF2-40B4-BE49-F238E27FC236}">
                <a16:creationId xmlns:a16="http://schemas.microsoft.com/office/drawing/2014/main" id="{E53B7E6B-01CF-43AB-8C71-E564875B4FF9}"/>
              </a:ext>
            </a:extLst>
          </p:cNvPr>
          <p:cNvSpPr txBox="1"/>
          <p:nvPr/>
        </p:nvSpPr>
        <p:spPr>
          <a:xfrm>
            <a:off x="1325460" y="1131032"/>
            <a:ext cx="4458272" cy="461665"/>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Q2: Your Future Aspirations</a:t>
            </a:r>
            <a:endParaRPr lang="en-US" sz="2400" b="1" dirty="0">
              <a:solidFill>
                <a:srgbClr val="C00000"/>
              </a:solidFill>
              <a:latin typeface="Comic Sans MS" panose="030F0702030302020204" pitchFamily="66" charset="0"/>
            </a:endParaRPr>
          </a:p>
        </p:txBody>
      </p:sp>
      <p:sp>
        <p:nvSpPr>
          <p:cNvPr id="10" name="TextBox 9">
            <a:extLst>
              <a:ext uri="{FF2B5EF4-FFF2-40B4-BE49-F238E27FC236}">
                <a16:creationId xmlns:a16="http://schemas.microsoft.com/office/drawing/2014/main" id="{22F23C41-F0E9-472D-8AE7-18F7D51568F8}"/>
              </a:ext>
            </a:extLst>
          </p:cNvPr>
          <p:cNvSpPr txBox="1"/>
          <p:nvPr/>
        </p:nvSpPr>
        <p:spPr>
          <a:xfrm>
            <a:off x="1770077" y="2055303"/>
            <a:ext cx="5368954" cy="2246769"/>
          </a:xfrm>
          <a:prstGeom prst="rect">
            <a:avLst/>
          </a:prstGeom>
          <a:noFill/>
        </p:spPr>
        <p:txBody>
          <a:bodyPr wrap="square" rtlCol="0">
            <a:spAutoFit/>
          </a:bodyPr>
          <a:lstStyle/>
          <a:p>
            <a:r>
              <a:rPr lang="en-GB" sz="2000" b="1" dirty="0">
                <a:solidFill>
                  <a:srgbClr val="C00000"/>
                </a:solidFill>
                <a:latin typeface="Comic Sans MS" panose="030F0702030302020204" pitchFamily="66" charset="0"/>
              </a:rPr>
              <a:t>Do you have  a good idea of what you want to do after uni? </a:t>
            </a:r>
          </a:p>
          <a:p>
            <a:r>
              <a:rPr lang="en-GB" sz="2000" b="1" dirty="0">
                <a:solidFill>
                  <a:srgbClr val="C00000"/>
                </a:solidFill>
                <a:latin typeface="Comic Sans MS" panose="030F0702030302020204" pitchFamily="66" charset="0"/>
              </a:rPr>
              <a:t>Tell us about it</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Or do you have a number of options? </a:t>
            </a:r>
          </a:p>
          <a:p>
            <a:r>
              <a:rPr lang="en-GB" sz="2000" b="1" dirty="0">
                <a:solidFill>
                  <a:srgbClr val="C00000"/>
                </a:solidFill>
                <a:latin typeface="Comic Sans MS" panose="030F0702030302020204" pitchFamily="66" charset="0"/>
              </a:rPr>
              <a:t>What are they? </a:t>
            </a:r>
          </a:p>
          <a:p>
            <a:r>
              <a:rPr lang="en-GB" sz="2000" b="1" dirty="0">
                <a:solidFill>
                  <a:srgbClr val="C00000"/>
                </a:solidFill>
                <a:latin typeface="Comic Sans MS" panose="030F0702030302020204" pitchFamily="66" charset="0"/>
              </a:rPr>
              <a:t>How does the course help you with them?</a:t>
            </a:r>
            <a:endParaRPr lang="en-US" sz="2000" b="1" dirty="0">
              <a:solidFill>
                <a:srgbClr val="C00000"/>
              </a:solidFill>
              <a:latin typeface="Comic Sans MS" panose="030F0702030302020204" pitchFamily="66" charset="0"/>
            </a:endParaRPr>
          </a:p>
        </p:txBody>
      </p:sp>
      <p:pic>
        <p:nvPicPr>
          <p:cNvPr id="2050" name="Picture 2" descr="An Image Of A Fortune Teller Hands With A Crystal Ball. Royalty Free  Cliparts, Vectors, And Stock Illustration. Image 37972468.">
            <a:extLst>
              <a:ext uri="{FF2B5EF4-FFF2-40B4-BE49-F238E27FC236}">
                <a16:creationId xmlns:a16="http://schemas.microsoft.com/office/drawing/2014/main" id="{8EB2BFE3-3CF2-4EE8-9E47-B7C7C2FC3B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4966" y="4102192"/>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179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9" name="TextBox 8">
            <a:extLst>
              <a:ext uri="{FF2B5EF4-FFF2-40B4-BE49-F238E27FC236}">
                <a16:creationId xmlns:a16="http://schemas.microsoft.com/office/drawing/2014/main" id="{E53B7E6B-01CF-43AB-8C71-E564875B4FF9}"/>
              </a:ext>
            </a:extLst>
          </p:cNvPr>
          <p:cNvSpPr txBox="1"/>
          <p:nvPr/>
        </p:nvSpPr>
        <p:spPr>
          <a:xfrm>
            <a:off x="1325460" y="1131032"/>
            <a:ext cx="4132863" cy="461665"/>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Q3: Your Other Interests</a:t>
            </a:r>
            <a:endParaRPr lang="en-US" sz="2400" b="1" dirty="0">
              <a:solidFill>
                <a:srgbClr val="C00000"/>
              </a:solidFill>
              <a:latin typeface="Comic Sans MS" panose="030F0702030302020204" pitchFamily="66" charset="0"/>
            </a:endParaRPr>
          </a:p>
        </p:txBody>
      </p:sp>
      <p:sp>
        <p:nvSpPr>
          <p:cNvPr id="10" name="TextBox 9">
            <a:extLst>
              <a:ext uri="{FF2B5EF4-FFF2-40B4-BE49-F238E27FC236}">
                <a16:creationId xmlns:a16="http://schemas.microsoft.com/office/drawing/2014/main" id="{22F23C41-F0E9-472D-8AE7-18F7D51568F8}"/>
              </a:ext>
            </a:extLst>
          </p:cNvPr>
          <p:cNvSpPr txBox="1"/>
          <p:nvPr/>
        </p:nvSpPr>
        <p:spPr>
          <a:xfrm>
            <a:off x="1770077" y="2055303"/>
            <a:ext cx="5368954" cy="3477875"/>
          </a:xfrm>
          <a:prstGeom prst="rect">
            <a:avLst/>
          </a:prstGeom>
          <a:noFill/>
        </p:spPr>
        <p:txBody>
          <a:bodyPr wrap="square" rtlCol="0">
            <a:spAutoFit/>
          </a:bodyPr>
          <a:lstStyle/>
          <a:p>
            <a:r>
              <a:rPr lang="en-GB" sz="2000" b="1" dirty="0">
                <a:solidFill>
                  <a:srgbClr val="C00000"/>
                </a:solidFill>
                <a:latin typeface="Comic Sans MS" panose="030F0702030302020204" pitchFamily="66" charset="0"/>
              </a:rPr>
              <a:t>What do you do when not studying?</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Tell us about your part-time job</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Any volunteering? </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What sports do you play?</a:t>
            </a:r>
          </a:p>
          <a:p>
            <a:endParaRPr lang="en-GB" sz="2000" b="1" dirty="0">
              <a:solidFill>
                <a:srgbClr val="C00000"/>
              </a:solidFill>
              <a:latin typeface="Comic Sans MS" panose="030F0702030302020204" pitchFamily="66" charset="0"/>
            </a:endParaRPr>
          </a:p>
          <a:p>
            <a:pPr lvl="1"/>
            <a:r>
              <a:rPr lang="en-GB" b="1" dirty="0">
                <a:solidFill>
                  <a:srgbClr val="C00000"/>
                </a:solidFill>
                <a:latin typeface="Comic Sans MS" panose="030F0702030302020204" pitchFamily="66" charset="0"/>
              </a:rPr>
              <a:t>It doesn’t matter if you are not involved in any of these - we’re just trying to build up a rounded picture of you.</a:t>
            </a:r>
            <a:endParaRPr lang="en-US" b="1" dirty="0">
              <a:solidFill>
                <a:srgbClr val="C00000"/>
              </a:solidFill>
              <a:latin typeface="Comic Sans MS" panose="030F0702030302020204" pitchFamily="66" charset="0"/>
            </a:endParaRPr>
          </a:p>
        </p:txBody>
      </p:sp>
      <p:pic>
        <p:nvPicPr>
          <p:cNvPr id="3074" name="Picture 2" descr="UK Immigration Help Ltd | Registered &amp; Regulated by OISC">
            <a:extLst>
              <a:ext uri="{FF2B5EF4-FFF2-40B4-BE49-F238E27FC236}">
                <a16:creationId xmlns:a16="http://schemas.microsoft.com/office/drawing/2014/main" id="{69799583-55F7-4439-BD4D-EF6A003FCD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5769" y="2628201"/>
            <a:ext cx="260985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20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5134062" y="1577130"/>
            <a:ext cx="6638488" cy="2922733"/>
          </a:xfrm>
        </p:spPr>
        <p:txBody>
          <a:bodyPr>
            <a:normAutofit/>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664117" y="5972961"/>
            <a:ext cx="2304176" cy="788566"/>
          </a:xfrm>
        </p:spPr>
        <p:txBody>
          <a:bodyPr>
            <a:normAutofit/>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pic>
        <p:nvPicPr>
          <p:cNvPr id="5" name="Picture 4">
            <a:extLst>
              <a:ext uri="{FF2B5EF4-FFF2-40B4-BE49-F238E27FC236}">
                <a16:creationId xmlns:a16="http://schemas.microsoft.com/office/drawing/2014/main" id="{BADE91EF-E2A8-49A9-8719-8BC5ACCB2F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2452" y="90086"/>
            <a:ext cx="4973547" cy="6416835"/>
          </a:xfrm>
          <a:prstGeom prst="rect">
            <a:avLst/>
          </a:prstGeom>
        </p:spPr>
      </p:pic>
    </p:spTree>
    <p:extLst>
      <p:ext uri="{BB962C8B-B14F-4D97-AF65-F5344CB8AC3E}">
        <p14:creationId xmlns:p14="http://schemas.microsoft.com/office/powerpoint/2010/main" val="151053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9" name="TextBox 8">
            <a:extLst>
              <a:ext uri="{FF2B5EF4-FFF2-40B4-BE49-F238E27FC236}">
                <a16:creationId xmlns:a16="http://schemas.microsoft.com/office/drawing/2014/main" id="{E53B7E6B-01CF-43AB-8C71-E564875B4FF9}"/>
              </a:ext>
            </a:extLst>
          </p:cNvPr>
          <p:cNvSpPr txBox="1"/>
          <p:nvPr/>
        </p:nvSpPr>
        <p:spPr>
          <a:xfrm>
            <a:off x="1470615" y="834685"/>
            <a:ext cx="6588663" cy="461665"/>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Q4-7: For Certain Categories of Students</a:t>
            </a:r>
            <a:endParaRPr lang="en-US" sz="2400" b="1" dirty="0">
              <a:solidFill>
                <a:srgbClr val="C00000"/>
              </a:solidFill>
              <a:latin typeface="Comic Sans MS" panose="030F0702030302020204" pitchFamily="66" charset="0"/>
            </a:endParaRPr>
          </a:p>
        </p:txBody>
      </p:sp>
      <p:sp>
        <p:nvSpPr>
          <p:cNvPr id="10" name="TextBox 9">
            <a:extLst>
              <a:ext uri="{FF2B5EF4-FFF2-40B4-BE49-F238E27FC236}">
                <a16:creationId xmlns:a16="http://schemas.microsoft.com/office/drawing/2014/main" id="{22F23C41-F0E9-472D-8AE7-18F7D51568F8}"/>
              </a:ext>
            </a:extLst>
          </p:cNvPr>
          <p:cNvSpPr txBox="1"/>
          <p:nvPr/>
        </p:nvSpPr>
        <p:spPr>
          <a:xfrm>
            <a:off x="855676" y="1592697"/>
            <a:ext cx="8581939" cy="5632311"/>
          </a:xfrm>
          <a:prstGeom prst="rect">
            <a:avLst/>
          </a:prstGeom>
          <a:noFill/>
        </p:spPr>
        <p:txBody>
          <a:bodyPr wrap="square" rtlCol="0">
            <a:spAutoFit/>
          </a:bodyPr>
          <a:lstStyle/>
          <a:p>
            <a:r>
              <a:rPr lang="en-GB" sz="2000" b="1" dirty="0">
                <a:solidFill>
                  <a:srgbClr val="C00000"/>
                </a:solidFill>
                <a:latin typeface="Comic Sans MS" panose="030F0702030302020204" pitchFamily="66" charset="0"/>
              </a:rPr>
              <a:t>Q4: If you have a disability tell us about your condition and how it affects your life? Tell us about the support you need and any benefits you are eligible for.</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Q5: Complete this if you are a care leaver (or in care). </a:t>
            </a:r>
          </a:p>
          <a:p>
            <a:r>
              <a:rPr lang="en-GB" sz="2000" b="1" dirty="0">
                <a:solidFill>
                  <a:srgbClr val="C00000"/>
                </a:solidFill>
                <a:latin typeface="Comic Sans MS" panose="030F0702030302020204" pitchFamily="66" charset="0"/>
              </a:rPr>
              <a:t>Tell us about the challenges you have faced and how you have overcome them.</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Q6: This question is for those who look after a parent who </a:t>
            </a:r>
            <a:r>
              <a:rPr lang="en-GB" sz="2000" b="1">
                <a:solidFill>
                  <a:srgbClr val="C00000"/>
                </a:solidFill>
                <a:latin typeface="Comic Sans MS" panose="030F0702030302020204" pitchFamily="66" charset="0"/>
              </a:rPr>
              <a:t>is disabled </a:t>
            </a:r>
            <a:r>
              <a:rPr lang="en-GB" sz="2000" b="1" dirty="0">
                <a:solidFill>
                  <a:srgbClr val="C00000"/>
                </a:solidFill>
                <a:latin typeface="Comic Sans MS" panose="030F0702030302020204" pitchFamily="66" charset="0"/>
              </a:rPr>
              <a:t>or who are themselves, or will shortly be, a parent.</a:t>
            </a:r>
          </a:p>
          <a:p>
            <a:r>
              <a:rPr lang="en-GB" sz="2000" b="1" dirty="0">
                <a:solidFill>
                  <a:srgbClr val="C00000"/>
                </a:solidFill>
                <a:latin typeface="Comic Sans MS" panose="030F0702030302020204" pitchFamily="66" charset="0"/>
              </a:rPr>
              <a:t>Tell us how you cope now and what difference being at university will make.</a:t>
            </a:r>
          </a:p>
          <a:p>
            <a:endParaRPr lang="en-GB" sz="2000" b="1" dirty="0">
              <a:solidFill>
                <a:srgbClr val="C00000"/>
              </a:solidFill>
              <a:latin typeface="Comic Sans MS" panose="030F0702030302020204" pitchFamily="66" charset="0"/>
            </a:endParaRPr>
          </a:p>
          <a:p>
            <a:r>
              <a:rPr lang="en-GB" sz="2000" b="1" dirty="0">
                <a:solidFill>
                  <a:srgbClr val="C00000"/>
                </a:solidFill>
                <a:latin typeface="Comic Sans MS" panose="030F0702030302020204" pitchFamily="66" charset="0"/>
              </a:rPr>
              <a:t>Q7: If you have emigrated to the UK tell us a bit about your history. If you are awaiting the right to remain we will need to understand your financial position. We can defer the bursary for up to 2 years if necessary.</a:t>
            </a:r>
          </a:p>
          <a:p>
            <a:endParaRPr lang="en-GB" sz="2000" b="1" dirty="0">
              <a:solidFill>
                <a:schemeClr val="accent4">
                  <a:lumMod val="75000"/>
                </a:schemeClr>
              </a:solidFill>
              <a:latin typeface="Comic Sans MS" panose="030F0702030302020204" pitchFamily="66" charset="0"/>
            </a:endParaRPr>
          </a:p>
        </p:txBody>
      </p:sp>
    </p:spTree>
    <p:extLst>
      <p:ext uri="{BB962C8B-B14F-4D97-AF65-F5344CB8AC3E}">
        <p14:creationId xmlns:p14="http://schemas.microsoft.com/office/powerpoint/2010/main" val="2771454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9" name="TextBox 8">
            <a:extLst>
              <a:ext uri="{FF2B5EF4-FFF2-40B4-BE49-F238E27FC236}">
                <a16:creationId xmlns:a16="http://schemas.microsoft.com/office/drawing/2014/main" id="{E53B7E6B-01CF-43AB-8C71-E564875B4FF9}"/>
              </a:ext>
            </a:extLst>
          </p:cNvPr>
          <p:cNvSpPr txBox="1"/>
          <p:nvPr/>
        </p:nvSpPr>
        <p:spPr>
          <a:xfrm>
            <a:off x="1470615" y="834685"/>
            <a:ext cx="4253087" cy="461665"/>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Q8: Overcoming Challenges</a:t>
            </a:r>
            <a:endParaRPr lang="en-US" sz="2400" b="1" dirty="0">
              <a:solidFill>
                <a:srgbClr val="C00000"/>
              </a:solidFill>
              <a:latin typeface="Comic Sans MS" panose="030F0702030302020204" pitchFamily="66" charset="0"/>
            </a:endParaRPr>
          </a:p>
        </p:txBody>
      </p:sp>
      <p:sp>
        <p:nvSpPr>
          <p:cNvPr id="10" name="TextBox 9">
            <a:extLst>
              <a:ext uri="{FF2B5EF4-FFF2-40B4-BE49-F238E27FC236}">
                <a16:creationId xmlns:a16="http://schemas.microsoft.com/office/drawing/2014/main" id="{22F23C41-F0E9-472D-8AE7-18F7D51568F8}"/>
              </a:ext>
            </a:extLst>
          </p:cNvPr>
          <p:cNvSpPr txBox="1"/>
          <p:nvPr/>
        </p:nvSpPr>
        <p:spPr>
          <a:xfrm>
            <a:off x="3290894" y="2853216"/>
            <a:ext cx="6862196" cy="3170099"/>
          </a:xfrm>
          <a:prstGeom prst="rect">
            <a:avLst/>
          </a:prstGeom>
          <a:noFill/>
        </p:spPr>
        <p:txBody>
          <a:bodyPr wrap="square" rtlCol="0">
            <a:spAutoFit/>
          </a:bodyPr>
          <a:lstStyle/>
          <a:p>
            <a:endParaRPr lang="en-GB" sz="2000" b="1" dirty="0">
              <a:solidFill>
                <a:srgbClr val="0070C0"/>
              </a:solidFill>
              <a:latin typeface="Comic Sans MS" panose="030F0702030302020204" pitchFamily="66" charset="0"/>
            </a:endParaRPr>
          </a:p>
          <a:p>
            <a:pPr lvl="1"/>
            <a:r>
              <a:rPr lang="en-GB" sz="2400" b="1" dirty="0">
                <a:solidFill>
                  <a:srgbClr val="C00000"/>
                </a:solidFill>
                <a:latin typeface="Comic Sans MS" panose="030F0702030302020204" pitchFamily="66" charset="0"/>
              </a:rPr>
              <a:t>Tell us how you have managed any difficult situations in your life. It might be something quite serious or maybe a problem with your studying or your daily life. You will know better than we do!</a:t>
            </a:r>
          </a:p>
          <a:p>
            <a:endParaRPr lang="en-GB" sz="2000" b="1" dirty="0">
              <a:solidFill>
                <a:srgbClr val="0070C0"/>
              </a:solidFill>
              <a:latin typeface="Comic Sans MS" panose="030F0702030302020204" pitchFamily="66" charset="0"/>
            </a:endParaRPr>
          </a:p>
          <a:p>
            <a:endParaRPr lang="en-GB" sz="2000" b="1" dirty="0">
              <a:solidFill>
                <a:srgbClr val="C00000"/>
              </a:solidFill>
              <a:latin typeface="Comic Sans MS" panose="030F0702030302020204" pitchFamily="66" charset="0"/>
            </a:endParaRPr>
          </a:p>
          <a:p>
            <a:endParaRPr lang="en-GB" sz="2000" b="1" dirty="0">
              <a:solidFill>
                <a:schemeClr val="accent4">
                  <a:lumMod val="75000"/>
                </a:schemeClr>
              </a:solidFill>
              <a:latin typeface="Comic Sans MS" panose="030F0702030302020204" pitchFamily="66" charset="0"/>
            </a:endParaRPr>
          </a:p>
        </p:txBody>
      </p:sp>
      <p:pic>
        <p:nvPicPr>
          <p:cNvPr id="4098" name="Picture 2" descr="Overcoming Obstacles: Why You Always Want to Give Up A Little - But You  Don't">
            <a:extLst>
              <a:ext uri="{FF2B5EF4-FFF2-40B4-BE49-F238E27FC236}">
                <a16:creationId xmlns:a16="http://schemas.microsoft.com/office/drawing/2014/main" id="{1CBA11C2-A4A4-4ECB-8253-920C363C43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731" y="3951845"/>
            <a:ext cx="2765913" cy="196525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8A69A54-311E-4F26-A40C-08803B8E3F28}"/>
              </a:ext>
            </a:extLst>
          </p:cNvPr>
          <p:cNvSpPr txBox="1"/>
          <p:nvPr/>
        </p:nvSpPr>
        <p:spPr>
          <a:xfrm>
            <a:off x="904612" y="1759550"/>
            <a:ext cx="8531603" cy="830997"/>
          </a:xfrm>
          <a:prstGeom prst="rect">
            <a:avLst/>
          </a:prstGeom>
          <a:noFill/>
        </p:spPr>
        <p:txBody>
          <a:bodyPr wrap="square" rtlCol="0">
            <a:spAutoFit/>
          </a:bodyPr>
          <a:lstStyle/>
          <a:p>
            <a:r>
              <a:rPr lang="en-GB" sz="2400" b="1" dirty="0">
                <a:solidFill>
                  <a:srgbClr val="C00000"/>
                </a:solidFill>
                <a:latin typeface="Comic Sans MS" panose="030F0702030302020204" pitchFamily="66" charset="0"/>
              </a:rPr>
              <a:t>Complete this section if you have not completed any of questions 4 to 7.</a:t>
            </a:r>
          </a:p>
        </p:txBody>
      </p:sp>
    </p:spTree>
    <p:extLst>
      <p:ext uri="{BB962C8B-B14F-4D97-AF65-F5344CB8AC3E}">
        <p14:creationId xmlns:p14="http://schemas.microsoft.com/office/powerpoint/2010/main" val="1968293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9" name="TextBox 8">
            <a:extLst>
              <a:ext uri="{FF2B5EF4-FFF2-40B4-BE49-F238E27FC236}">
                <a16:creationId xmlns:a16="http://schemas.microsoft.com/office/drawing/2014/main" id="{E53B7E6B-01CF-43AB-8C71-E564875B4FF9}"/>
              </a:ext>
            </a:extLst>
          </p:cNvPr>
          <p:cNvSpPr txBox="1"/>
          <p:nvPr/>
        </p:nvSpPr>
        <p:spPr>
          <a:xfrm>
            <a:off x="1470615" y="834685"/>
            <a:ext cx="5942652" cy="461665"/>
          </a:xfrm>
          <a:prstGeom prst="rect">
            <a:avLst/>
          </a:prstGeom>
          <a:noFill/>
        </p:spPr>
        <p:txBody>
          <a:bodyPr wrap="none" rtlCol="0">
            <a:spAutoFit/>
          </a:bodyPr>
          <a:lstStyle/>
          <a:p>
            <a:r>
              <a:rPr lang="en-GB" sz="2400" b="1" dirty="0">
                <a:solidFill>
                  <a:srgbClr val="C00000"/>
                </a:solidFill>
                <a:latin typeface="Comic Sans MS" panose="030F0702030302020204" pitchFamily="66" charset="0"/>
              </a:rPr>
              <a:t>Q9: How The Bursary Would Help You</a:t>
            </a:r>
            <a:endParaRPr lang="en-US" sz="2400" b="1" dirty="0">
              <a:solidFill>
                <a:srgbClr val="C00000"/>
              </a:solidFill>
              <a:latin typeface="Comic Sans MS" panose="030F0702030302020204" pitchFamily="66" charset="0"/>
            </a:endParaRPr>
          </a:p>
        </p:txBody>
      </p:sp>
      <p:sp>
        <p:nvSpPr>
          <p:cNvPr id="10" name="TextBox 9">
            <a:extLst>
              <a:ext uri="{FF2B5EF4-FFF2-40B4-BE49-F238E27FC236}">
                <a16:creationId xmlns:a16="http://schemas.microsoft.com/office/drawing/2014/main" id="{22F23C41-F0E9-472D-8AE7-18F7D51568F8}"/>
              </a:ext>
            </a:extLst>
          </p:cNvPr>
          <p:cNvSpPr txBox="1"/>
          <p:nvPr/>
        </p:nvSpPr>
        <p:spPr>
          <a:xfrm>
            <a:off x="904612" y="1969267"/>
            <a:ext cx="7408877" cy="2862322"/>
          </a:xfrm>
          <a:prstGeom prst="rect">
            <a:avLst/>
          </a:prstGeom>
          <a:noFill/>
        </p:spPr>
        <p:txBody>
          <a:bodyPr wrap="square" rtlCol="0">
            <a:spAutoFit/>
          </a:bodyPr>
          <a:lstStyle/>
          <a:p>
            <a:endParaRPr lang="en-GB" sz="2000" b="1" dirty="0">
              <a:solidFill>
                <a:srgbClr val="0070C0"/>
              </a:solidFill>
              <a:latin typeface="Comic Sans MS" panose="030F0702030302020204" pitchFamily="66" charset="0"/>
            </a:endParaRPr>
          </a:p>
          <a:p>
            <a:pPr lvl="1"/>
            <a:r>
              <a:rPr lang="en-GB" sz="2000" b="1" dirty="0">
                <a:solidFill>
                  <a:srgbClr val="C00000"/>
                </a:solidFill>
                <a:latin typeface="Comic Sans MS" panose="030F0702030302020204" pitchFamily="66" charset="0"/>
              </a:rPr>
              <a:t>In awarding bursaries we consider the challenges you’ve faced and how successful we think you may be, but it’s not necessarily the brightest students nor those who’ve had the hardest lives - we reward students for whom the </a:t>
            </a:r>
            <a:r>
              <a:rPr lang="en-GB" sz="2000" b="1" dirty="0" err="1">
                <a:solidFill>
                  <a:srgbClr val="C00000"/>
                </a:solidFill>
                <a:latin typeface="Comic Sans MS" panose="030F0702030302020204" pitchFamily="66" charset="0"/>
              </a:rPr>
              <a:t>burasaries</a:t>
            </a:r>
            <a:r>
              <a:rPr lang="en-GB" sz="2000" b="1" dirty="0">
                <a:solidFill>
                  <a:srgbClr val="C00000"/>
                </a:solidFill>
                <a:latin typeface="Comic Sans MS" panose="030F0702030302020204" pitchFamily="66" charset="0"/>
              </a:rPr>
              <a:t> will make the greatest difference to their lives.</a:t>
            </a:r>
          </a:p>
          <a:p>
            <a:endParaRPr lang="en-GB" sz="2000" b="1" dirty="0">
              <a:solidFill>
                <a:srgbClr val="C00000"/>
              </a:solidFill>
              <a:latin typeface="Comic Sans MS" panose="030F0702030302020204" pitchFamily="66" charset="0"/>
            </a:endParaRPr>
          </a:p>
          <a:p>
            <a:endParaRPr lang="en-GB" sz="2000" b="1" dirty="0">
              <a:solidFill>
                <a:schemeClr val="accent4">
                  <a:lumMod val="75000"/>
                </a:schemeClr>
              </a:solidFill>
              <a:latin typeface="Comic Sans MS" panose="030F0702030302020204" pitchFamily="66" charset="0"/>
            </a:endParaRPr>
          </a:p>
        </p:txBody>
      </p:sp>
      <p:sp>
        <p:nvSpPr>
          <p:cNvPr id="2" name="TextBox 1">
            <a:extLst>
              <a:ext uri="{FF2B5EF4-FFF2-40B4-BE49-F238E27FC236}">
                <a16:creationId xmlns:a16="http://schemas.microsoft.com/office/drawing/2014/main" id="{78A69A54-311E-4F26-A40C-08803B8E3F28}"/>
              </a:ext>
            </a:extLst>
          </p:cNvPr>
          <p:cNvSpPr txBox="1"/>
          <p:nvPr/>
        </p:nvSpPr>
        <p:spPr>
          <a:xfrm>
            <a:off x="904612" y="1759550"/>
            <a:ext cx="8531603" cy="369332"/>
          </a:xfrm>
          <a:prstGeom prst="rect">
            <a:avLst/>
          </a:prstGeom>
          <a:noFill/>
        </p:spPr>
        <p:txBody>
          <a:bodyPr wrap="square" rtlCol="0">
            <a:spAutoFit/>
          </a:bodyPr>
          <a:lstStyle/>
          <a:p>
            <a:r>
              <a:rPr lang="en-GB" sz="1800" b="1" dirty="0">
                <a:solidFill>
                  <a:srgbClr val="C00000"/>
                </a:solidFill>
                <a:latin typeface="Comic Sans MS" panose="030F0702030302020204" pitchFamily="66" charset="0"/>
              </a:rPr>
              <a:t>Everyone must complete this question – it’s important!</a:t>
            </a:r>
          </a:p>
        </p:txBody>
      </p:sp>
      <p:sp>
        <p:nvSpPr>
          <p:cNvPr id="5" name="TextBox 4">
            <a:extLst>
              <a:ext uri="{FF2B5EF4-FFF2-40B4-BE49-F238E27FC236}">
                <a16:creationId xmlns:a16="http://schemas.microsoft.com/office/drawing/2014/main" id="{529B2C28-3817-434D-913A-EB178C387EB3}"/>
              </a:ext>
            </a:extLst>
          </p:cNvPr>
          <p:cNvSpPr txBox="1"/>
          <p:nvPr/>
        </p:nvSpPr>
        <p:spPr>
          <a:xfrm>
            <a:off x="2724389" y="4490991"/>
            <a:ext cx="5110928" cy="1938992"/>
          </a:xfrm>
          <a:prstGeom prst="rect">
            <a:avLst/>
          </a:prstGeom>
          <a:noFill/>
        </p:spPr>
        <p:txBody>
          <a:bodyPr wrap="square" rtlCol="0">
            <a:spAutoFit/>
          </a:bodyPr>
          <a:lstStyle/>
          <a:p>
            <a:r>
              <a:rPr lang="en-GB" sz="2000" b="1" dirty="0">
                <a:solidFill>
                  <a:schemeClr val="accent4">
                    <a:lumMod val="75000"/>
                  </a:schemeClr>
                </a:solidFill>
                <a:latin typeface="Comic Sans MS" panose="030F0702030302020204" pitchFamily="66" charset="0"/>
              </a:rPr>
              <a:t>What would the bursary allow you to do that you wouldn’t be able to do without it?</a:t>
            </a:r>
          </a:p>
          <a:p>
            <a:pPr lvl="1"/>
            <a:r>
              <a:rPr lang="en-GB" sz="2000" b="1" dirty="0">
                <a:solidFill>
                  <a:schemeClr val="accent4">
                    <a:lumMod val="75000"/>
                  </a:schemeClr>
                </a:solidFill>
                <a:latin typeface="Comic Sans MS" panose="030F0702030302020204" pitchFamily="66" charset="0"/>
              </a:rPr>
              <a:t>Field trips – </a:t>
            </a:r>
          </a:p>
          <a:p>
            <a:pPr lvl="1"/>
            <a:r>
              <a:rPr lang="en-GB" sz="2000" b="1">
                <a:solidFill>
                  <a:schemeClr val="accent4">
                    <a:lumMod val="75000"/>
                  </a:schemeClr>
                </a:solidFill>
                <a:latin typeface="Comic Sans MS" panose="030F0702030302020204" pitchFamily="66" charset="0"/>
              </a:rPr>
              <a:t>	Transport </a:t>
            </a:r>
            <a:r>
              <a:rPr lang="en-GB" sz="2000" b="1" dirty="0">
                <a:solidFill>
                  <a:schemeClr val="accent4">
                    <a:lumMod val="75000"/>
                  </a:schemeClr>
                </a:solidFill>
                <a:latin typeface="Comic Sans MS" panose="030F0702030302020204" pitchFamily="66" charset="0"/>
              </a:rPr>
              <a:t>–</a:t>
            </a:r>
          </a:p>
          <a:p>
            <a:pPr lvl="1"/>
            <a:r>
              <a:rPr lang="en-GB" sz="2000" b="1" dirty="0">
                <a:solidFill>
                  <a:schemeClr val="accent4">
                    <a:lumMod val="75000"/>
                  </a:schemeClr>
                </a:solidFill>
                <a:latin typeface="Comic Sans MS" panose="030F0702030302020204" pitchFamily="66" charset="0"/>
              </a:rPr>
              <a:t>		IT equipment?</a:t>
            </a:r>
            <a:endParaRPr lang="en-US" sz="2000" b="1" dirty="0">
              <a:solidFill>
                <a:schemeClr val="accent4">
                  <a:lumMod val="75000"/>
                </a:schemeClr>
              </a:solidFill>
              <a:latin typeface="Comic Sans MS" panose="030F0702030302020204" pitchFamily="66" charset="0"/>
            </a:endParaRPr>
          </a:p>
        </p:txBody>
      </p:sp>
      <p:pic>
        <p:nvPicPr>
          <p:cNvPr id="5122" name="Picture 2" descr="1 Most Important ELearning Requirement - LearnDash">
            <a:extLst>
              <a:ext uri="{FF2B5EF4-FFF2-40B4-BE49-F238E27FC236}">
                <a16:creationId xmlns:a16="http://schemas.microsoft.com/office/drawing/2014/main" id="{AAAFA7BA-C581-4EC5-88A4-27DC7FF3B5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5298" y="1525415"/>
            <a:ext cx="2552700" cy="179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802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5930367" y="1071612"/>
            <a:ext cx="3980852" cy="1702164"/>
          </a:xfrm>
        </p:spPr>
        <p:txBody>
          <a:bodyPr>
            <a:normAutofit/>
          </a:bodyPr>
          <a:lstStyle/>
          <a:p>
            <a:pPr algn="ctr"/>
            <a:br>
              <a:rPr lang="en-GB" b="1" dirty="0">
                <a:solidFill>
                  <a:srgbClr val="C00000"/>
                </a:solidFill>
                <a:latin typeface="Comic Sans MS" panose="030F0702030302020204" pitchFamily="66" charset="0"/>
              </a:rPr>
            </a:br>
            <a:endParaRPr lang="en-US" sz="2700" b="1"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69103" y="5986307"/>
            <a:ext cx="2597791" cy="518020"/>
          </a:xfrm>
        </p:spPr>
        <p:txBody>
          <a:bodyPr>
            <a:normAutofit lnSpcReduction="100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5" name="Oval 4">
            <a:extLst>
              <a:ext uri="{FF2B5EF4-FFF2-40B4-BE49-F238E27FC236}">
                <a16:creationId xmlns:a16="http://schemas.microsoft.com/office/drawing/2014/main" id="{F3627A79-5316-4B23-B089-6004A21E8A85}"/>
              </a:ext>
            </a:extLst>
          </p:cNvPr>
          <p:cNvSpPr/>
          <p:nvPr/>
        </p:nvSpPr>
        <p:spPr>
          <a:xfrm>
            <a:off x="3661520" y="1448913"/>
            <a:ext cx="1672206" cy="170216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478C0AE1-8F23-433D-8F52-C7807DD45814}"/>
              </a:ext>
            </a:extLst>
          </p:cNvPr>
          <p:cNvSpPr txBox="1"/>
          <p:nvPr/>
        </p:nvSpPr>
        <p:spPr>
          <a:xfrm>
            <a:off x="3661520" y="1699829"/>
            <a:ext cx="1591112" cy="1200329"/>
          </a:xfrm>
          <a:prstGeom prst="rect">
            <a:avLst/>
          </a:prstGeom>
          <a:noFill/>
        </p:spPr>
        <p:txBody>
          <a:bodyPr wrap="square" rtlCol="0">
            <a:spAutoFit/>
          </a:bodyPr>
          <a:lstStyle/>
          <a:p>
            <a:pPr algn="ctr"/>
            <a:r>
              <a:rPr lang="en-GB" b="1" dirty="0">
                <a:latin typeface="Comic Sans MS" panose="030F0702030302020204" pitchFamily="66" charset="0"/>
              </a:rPr>
              <a:t> Applications Open:</a:t>
            </a:r>
          </a:p>
          <a:p>
            <a:pPr algn="ctr"/>
            <a:r>
              <a:rPr lang="en-GB" b="1" dirty="0">
                <a:latin typeface="Comic Sans MS" panose="030F0702030302020204" pitchFamily="66" charset="0"/>
              </a:rPr>
              <a:t>11</a:t>
            </a:r>
            <a:r>
              <a:rPr lang="en-GB" b="1" baseline="30000" dirty="0">
                <a:latin typeface="Comic Sans MS" panose="030F0702030302020204" pitchFamily="66" charset="0"/>
              </a:rPr>
              <a:t>th</a:t>
            </a:r>
            <a:r>
              <a:rPr lang="en-GB" b="1" dirty="0">
                <a:latin typeface="Comic Sans MS" panose="030F0702030302020204" pitchFamily="66" charset="0"/>
              </a:rPr>
              <a:t> March to 17</a:t>
            </a:r>
            <a:r>
              <a:rPr lang="en-GB" b="1" baseline="30000" dirty="0">
                <a:latin typeface="Comic Sans MS" panose="030F0702030302020204" pitchFamily="66" charset="0"/>
              </a:rPr>
              <a:t>th</a:t>
            </a:r>
            <a:r>
              <a:rPr lang="en-GB" b="1" dirty="0">
                <a:latin typeface="Comic Sans MS" panose="030F0702030302020204" pitchFamily="66" charset="0"/>
              </a:rPr>
              <a:t> May</a:t>
            </a:r>
            <a:endParaRPr lang="en-US" b="1" dirty="0">
              <a:latin typeface="Comic Sans MS" panose="030F0702030302020204" pitchFamily="66" charset="0"/>
            </a:endParaRPr>
          </a:p>
        </p:txBody>
      </p:sp>
      <p:sp>
        <p:nvSpPr>
          <p:cNvPr id="9" name="Oval 8">
            <a:extLst>
              <a:ext uri="{FF2B5EF4-FFF2-40B4-BE49-F238E27FC236}">
                <a16:creationId xmlns:a16="http://schemas.microsoft.com/office/drawing/2014/main" id="{4C88BEBC-F2E3-4817-8EBA-C48023554B40}"/>
              </a:ext>
            </a:extLst>
          </p:cNvPr>
          <p:cNvSpPr/>
          <p:nvPr/>
        </p:nvSpPr>
        <p:spPr>
          <a:xfrm>
            <a:off x="1512280" y="3151074"/>
            <a:ext cx="1672206" cy="160229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0DF068E-CEBC-4AB6-B2B7-85D74B4B1217}"/>
              </a:ext>
            </a:extLst>
          </p:cNvPr>
          <p:cNvSpPr txBox="1"/>
          <p:nvPr/>
        </p:nvSpPr>
        <p:spPr>
          <a:xfrm>
            <a:off x="1450633" y="3490557"/>
            <a:ext cx="1795499" cy="923330"/>
          </a:xfrm>
          <a:prstGeom prst="rect">
            <a:avLst/>
          </a:prstGeom>
          <a:noFill/>
        </p:spPr>
        <p:txBody>
          <a:bodyPr wrap="square" rtlCol="0">
            <a:spAutoFit/>
          </a:bodyPr>
          <a:lstStyle/>
          <a:p>
            <a:pPr algn="ctr"/>
            <a:r>
              <a:rPr lang="en-GB" b="1" dirty="0">
                <a:latin typeface="Comic Sans MS" panose="030F0702030302020204" pitchFamily="66" charset="0"/>
              </a:rPr>
              <a:t> Interviews: around Friday 21</a:t>
            </a:r>
            <a:r>
              <a:rPr lang="en-GB" b="1" baseline="30000" dirty="0">
                <a:latin typeface="Comic Sans MS" panose="030F0702030302020204" pitchFamily="66" charset="0"/>
              </a:rPr>
              <a:t>st</a:t>
            </a:r>
            <a:r>
              <a:rPr lang="en-GB" b="1" dirty="0">
                <a:latin typeface="Comic Sans MS" panose="030F0702030302020204" pitchFamily="66" charset="0"/>
              </a:rPr>
              <a:t> June</a:t>
            </a:r>
            <a:endParaRPr lang="en-US" b="1" dirty="0">
              <a:latin typeface="Comic Sans MS" panose="030F0702030302020204" pitchFamily="66" charset="0"/>
            </a:endParaRPr>
          </a:p>
        </p:txBody>
      </p:sp>
      <p:sp>
        <p:nvSpPr>
          <p:cNvPr id="13" name="TextBox 12">
            <a:extLst>
              <a:ext uri="{FF2B5EF4-FFF2-40B4-BE49-F238E27FC236}">
                <a16:creationId xmlns:a16="http://schemas.microsoft.com/office/drawing/2014/main" id="{E2DE8630-251E-42AF-BC88-413D3766BE69}"/>
              </a:ext>
            </a:extLst>
          </p:cNvPr>
          <p:cNvSpPr txBox="1"/>
          <p:nvPr/>
        </p:nvSpPr>
        <p:spPr>
          <a:xfrm>
            <a:off x="1375976" y="663153"/>
            <a:ext cx="2385589" cy="646331"/>
          </a:xfrm>
          <a:prstGeom prst="rect">
            <a:avLst/>
          </a:prstGeom>
          <a:noFill/>
        </p:spPr>
        <p:txBody>
          <a:bodyPr wrap="none" rtlCol="0">
            <a:spAutoFit/>
          </a:bodyPr>
          <a:lstStyle/>
          <a:p>
            <a:r>
              <a:rPr lang="en-GB" sz="3600" b="1" dirty="0">
                <a:solidFill>
                  <a:srgbClr val="C00000"/>
                </a:solidFill>
                <a:latin typeface="Comic Sans MS" panose="030F0702030302020204" pitchFamily="66" charset="0"/>
              </a:rPr>
              <a:t>Timetable</a:t>
            </a:r>
            <a:endParaRPr lang="en-GB" sz="1600" b="1" dirty="0">
              <a:solidFill>
                <a:srgbClr val="C00000"/>
              </a:solidFill>
              <a:latin typeface="Comic Sans MS" panose="030F0702030302020204" pitchFamily="66" charset="0"/>
            </a:endParaRPr>
          </a:p>
        </p:txBody>
      </p:sp>
      <p:sp>
        <p:nvSpPr>
          <p:cNvPr id="14" name="Oval 13">
            <a:extLst>
              <a:ext uri="{FF2B5EF4-FFF2-40B4-BE49-F238E27FC236}">
                <a16:creationId xmlns:a16="http://schemas.microsoft.com/office/drawing/2014/main" id="{550B6E92-C26D-4815-818F-5D662AF0E904}"/>
              </a:ext>
            </a:extLst>
          </p:cNvPr>
          <p:cNvSpPr/>
          <p:nvPr/>
        </p:nvSpPr>
        <p:spPr>
          <a:xfrm>
            <a:off x="6211997" y="3283076"/>
            <a:ext cx="1672206" cy="160229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31</a:t>
            </a:r>
            <a:r>
              <a:rPr lang="en-GB" baseline="30000" dirty="0"/>
              <a:t>st</a:t>
            </a:r>
            <a:r>
              <a:rPr lang="en-GB" dirty="0"/>
              <a:t> May</a:t>
            </a:r>
            <a:endParaRPr lang="en-US" dirty="0"/>
          </a:p>
        </p:txBody>
      </p:sp>
      <p:sp>
        <p:nvSpPr>
          <p:cNvPr id="15" name="Oval 14">
            <a:extLst>
              <a:ext uri="{FF2B5EF4-FFF2-40B4-BE49-F238E27FC236}">
                <a16:creationId xmlns:a16="http://schemas.microsoft.com/office/drawing/2014/main" id="{045026BE-5173-46C9-87EE-2831AAD7E6B5}"/>
              </a:ext>
            </a:extLst>
          </p:cNvPr>
          <p:cNvSpPr/>
          <p:nvPr/>
        </p:nvSpPr>
        <p:spPr>
          <a:xfrm>
            <a:off x="3725381" y="4902030"/>
            <a:ext cx="1672206" cy="1602297"/>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81D2B24F-0203-4149-8756-E41D648014BB}"/>
              </a:ext>
            </a:extLst>
          </p:cNvPr>
          <p:cNvSpPr txBox="1"/>
          <p:nvPr/>
        </p:nvSpPr>
        <p:spPr>
          <a:xfrm>
            <a:off x="6285380" y="3632265"/>
            <a:ext cx="1525440" cy="646331"/>
          </a:xfrm>
          <a:prstGeom prst="rect">
            <a:avLst/>
          </a:prstGeom>
          <a:noFill/>
        </p:spPr>
        <p:txBody>
          <a:bodyPr wrap="square" rtlCol="0">
            <a:spAutoFit/>
          </a:bodyPr>
          <a:lstStyle/>
          <a:p>
            <a:pPr algn="ctr"/>
            <a:r>
              <a:rPr lang="en-GB" b="1" dirty="0">
                <a:latin typeface="Comic Sans MS" panose="030F0702030302020204" pitchFamily="66" charset="0"/>
              </a:rPr>
              <a:t>Short List: by 31</a:t>
            </a:r>
            <a:r>
              <a:rPr lang="en-GB" b="1" baseline="30000" dirty="0">
                <a:latin typeface="Comic Sans MS" panose="030F0702030302020204" pitchFamily="66" charset="0"/>
              </a:rPr>
              <a:t>st</a:t>
            </a:r>
            <a:r>
              <a:rPr lang="en-GB" b="1" dirty="0">
                <a:latin typeface="Comic Sans MS" panose="030F0702030302020204" pitchFamily="66" charset="0"/>
              </a:rPr>
              <a:t> May</a:t>
            </a:r>
            <a:endParaRPr lang="en-US" b="1" dirty="0">
              <a:latin typeface="Comic Sans MS" panose="030F0702030302020204" pitchFamily="66" charset="0"/>
            </a:endParaRPr>
          </a:p>
        </p:txBody>
      </p:sp>
      <p:sp>
        <p:nvSpPr>
          <p:cNvPr id="7" name="TextBox 6">
            <a:extLst>
              <a:ext uri="{FF2B5EF4-FFF2-40B4-BE49-F238E27FC236}">
                <a16:creationId xmlns:a16="http://schemas.microsoft.com/office/drawing/2014/main" id="{230546DA-F18D-49CD-90E5-EA19A46B531C}"/>
              </a:ext>
            </a:extLst>
          </p:cNvPr>
          <p:cNvSpPr txBox="1"/>
          <p:nvPr/>
        </p:nvSpPr>
        <p:spPr>
          <a:xfrm>
            <a:off x="3740916" y="5044988"/>
            <a:ext cx="1656671" cy="923330"/>
          </a:xfrm>
          <a:prstGeom prst="rect">
            <a:avLst/>
          </a:prstGeom>
          <a:noFill/>
        </p:spPr>
        <p:txBody>
          <a:bodyPr wrap="square" rtlCol="0">
            <a:spAutoFit/>
          </a:bodyPr>
          <a:lstStyle/>
          <a:p>
            <a:pPr algn="ctr"/>
            <a:r>
              <a:rPr lang="en-GB" b="1" dirty="0">
                <a:latin typeface="Comic Sans MS" panose="030F0702030302020204" pitchFamily="66" charset="0"/>
              </a:rPr>
              <a:t>Tutor References: </a:t>
            </a:r>
            <a:r>
              <a:rPr lang="en-GB" b="1">
                <a:latin typeface="Comic Sans MS" panose="030F0702030302020204" pitchFamily="66" charset="0"/>
              </a:rPr>
              <a:t>by 20</a:t>
            </a:r>
            <a:r>
              <a:rPr lang="en-GB" b="1" baseline="30000">
                <a:latin typeface="Comic Sans MS" panose="030F0702030302020204" pitchFamily="66" charset="0"/>
              </a:rPr>
              <a:t>th</a:t>
            </a:r>
            <a:r>
              <a:rPr lang="en-GB" b="1">
                <a:latin typeface="Comic Sans MS" panose="030F0702030302020204" pitchFamily="66" charset="0"/>
              </a:rPr>
              <a:t> </a:t>
            </a:r>
            <a:r>
              <a:rPr lang="en-GB" b="1" dirty="0">
                <a:latin typeface="Comic Sans MS" panose="030F0702030302020204" pitchFamily="66" charset="0"/>
              </a:rPr>
              <a:t>June</a:t>
            </a:r>
            <a:endParaRPr lang="en-US" b="1" dirty="0">
              <a:latin typeface="Comic Sans MS" panose="030F0702030302020204" pitchFamily="66" charset="0"/>
            </a:endParaRPr>
          </a:p>
        </p:txBody>
      </p:sp>
      <p:sp>
        <p:nvSpPr>
          <p:cNvPr id="16" name="Arrow: Notched Right 15">
            <a:extLst>
              <a:ext uri="{FF2B5EF4-FFF2-40B4-BE49-F238E27FC236}">
                <a16:creationId xmlns:a16="http://schemas.microsoft.com/office/drawing/2014/main" id="{C8BB17D2-14A4-49DA-8CA0-951D91A7F7DC}"/>
              </a:ext>
            </a:extLst>
          </p:cNvPr>
          <p:cNvSpPr/>
          <p:nvPr/>
        </p:nvSpPr>
        <p:spPr>
          <a:xfrm rot="2172096">
            <a:off x="5287290" y="2908758"/>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Notched Right 18">
            <a:extLst>
              <a:ext uri="{FF2B5EF4-FFF2-40B4-BE49-F238E27FC236}">
                <a16:creationId xmlns:a16="http://schemas.microsoft.com/office/drawing/2014/main" id="{8C13F2DE-76CF-4F90-830D-2E63286FAD37}"/>
              </a:ext>
            </a:extLst>
          </p:cNvPr>
          <p:cNvSpPr/>
          <p:nvPr/>
        </p:nvSpPr>
        <p:spPr>
          <a:xfrm rot="8382864">
            <a:off x="5415236" y="5058655"/>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Notched Right 21">
            <a:extLst>
              <a:ext uri="{FF2B5EF4-FFF2-40B4-BE49-F238E27FC236}">
                <a16:creationId xmlns:a16="http://schemas.microsoft.com/office/drawing/2014/main" id="{BED974AB-3EB9-4DCC-92FD-66C0C699240F}"/>
              </a:ext>
            </a:extLst>
          </p:cNvPr>
          <p:cNvSpPr/>
          <p:nvPr/>
        </p:nvSpPr>
        <p:spPr>
          <a:xfrm rot="12829231">
            <a:off x="2620862" y="4803823"/>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08324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1524000" y="1650870"/>
            <a:ext cx="9144000" cy="2387600"/>
          </a:xfrm>
        </p:spPr>
        <p:txBody>
          <a:bodyPr>
            <a:normAutofit fontScale="90000"/>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789952" y="6073629"/>
            <a:ext cx="2197916" cy="562063"/>
          </a:xfrm>
        </p:spPr>
        <p:txBody>
          <a:bodyPr>
            <a:normAutofit fontScale="92500"/>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pic>
        <p:nvPicPr>
          <p:cNvPr id="10" name="Picture 9">
            <a:extLst>
              <a:ext uri="{FF2B5EF4-FFF2-40B4-BE49-F238E27FC236}">
                <a16:creationId xmlns:a16="http://schemas.microsoft.com/office/drawing/2014/main" id="{596E362C-B628-4675-8F9C-BB0CDF58DA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8015" y="1650870"/>
            <a:ext cx="1366281" cy="1370703"/>
          </a:xfrm>
          <a:prstGeom prst="rect">
            <a:avLst/>
          </a:prstGeom>
        </p:spPr>
      </p:pic>
      <p:sp>
        <p:nvSpPr>
          <p:cNvPr id="12" name="TextBox 11">
            <a:extLst>
              <a:ext uri="{FF2B5EF4-FFF2-40B4-BE49-F238E27FC236}">
                <a16:creationId xmlns:a16="http://schemas.microsoft.com/office/drawing/2014/main" id="{0A1D4A08-D5DE-4918-BF7C-12BF970E93FB}"/>
              </a:ext>
            </a:extLst>
          </p:cNvPr>
          <p:cNvSpPr txBox="1"/>
          <p:nvPr/>
        </p:nvSpPr>
        <p:spPr>
          <a:xfrm>
            <a:off x="2890281" y="3021573"/>
            <a:ext cx="5410899" cy="1815882"/>
          </a:xfrm>
          <a:prstGeom prst="rect">
            <a:avLst/>
          </a:prstGeom>
          <a:noFill/>
        </p:spPr>
        <p:txBody>
          <a:bodyPr wrap="square" rtlCol="0">
            <a:spAutoFit/>
          </a:bodyPr>
          <a:lstStyle/>
          <a:p>
            <a:r>
              <a:rPr lang="en-GB" sz="2800" dirty="0">
                <a:solidFill>
                  <a:schemeClr val="accent2"/>
                </a:solidFill>
                <a:latin typeface="Comic Sans MS" panose="030F0702030302020204" pitchFamily="66" charset="0"/>
              </a:rPr>
              <a:t>For updates on the bursary process follow us on Facebook:</a:t>
            </a:r>
          </a:p>
          <a:p>
            <a:endParaRPr lang="en-GB" sz="2800" dirty="0">
              <a:solidFill>
                <a:schemeClr val="accent2"/>
              </a:solidFill>
              <a:latin typeface="Comic Sans MS" panose="030F0702030302020204" pitchFamily="66" charset="0"/>
            </a:endParaRPr>
          </a:p>
          <a:p>
            <a:r>
              <a:rPr lang="en-GB" sz="2800" dirty="0">
                <a:solidFill>
                  <a:schemeClr val="accent2"/>
                </a:solidFill>
                <a:latin typeface="Comic Sans MS" panose="030F0702030302020204" pitchFamily="66" charset="0"/>
              </a:rPr>
              <a:t>Search JVENN Foundation</a:t>
            </a:r>
            <a:endParaRPr lang="en-US" sz="2800" dirty="0">
              <a:solidFill>
                <a:schemeClr val="accent2"/>
              </a:solidFill>
              <a:latin typeface="Comic Sans MS" panose="030F0702030302020204" pitchFamily="66" charset="0"/>
            </a:endParaRPr>
          </a:p>
        </p:txBody>
      </p:sp>
    </p:spTree>
    <p:extLst>
      <p:ext uri="{BB962C8B-B14F-4D97-AF65-F5344CB8AC3E}">
        <p14:creationId xmlns:p14="http://schemas.microsoft.com/office/powerpoint/2010/main" val="2962172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0F109B-66AE-BACD-A373-3396B2C5E2B0}"/>
              </a:ext>
            </a:extLst>
          </p:cNvPr>
          <p:cNvSpPr txBox="1"/>
          <p:nvPr/>
        </p:nvSpPr>
        <p:spPr>
          <a:xfrm>
            <a:off x="2424417" y="562062"/>
            <a:ext cx="4015843" cy="830997"/>
          </a:xfrm>
          <a:prstGeom prst="rect">
            <a:avLst/>
          </a:prstGeom>
          <a:noFill/>
        </p:spPr>
        <p:txBody>
          <a:bodyPr wrap="none" rtlCol="0">
            <a:spAutoFit/>
          </a:bodyPr>
          <a:lstStyle/>
          <a:p>
            <a:r>
              <a:rPr lang="en-GB" sz="4800" b="1" dirty="0">
                <a:solidFill>
                  <a:srgbClr val="C00000"/>
                </a:solidFill>
                <a:latin typeface="Comic Sans MS" panose="030F0702030302020204" pitchFamily="66" charset="0"/>
              </a:rPr>
              <a:t>About JVenn</a:t>
            </a:r>
            <a:endParaRPr lang="en-US" sz="4800" b="1" dirty="0">
              <a:solidFill>
                <a:srgbClr val="C00000"/>
              </a:solidFill>
              <a:latin typeface="Comic Sans MS" panose="030F0702030302020204" pitchFamily="66" charset="0"/>
            </a:endParaRPr>
          </a:p>
        </p:txBody>
      </p:sp>
      <p:sp>
        <p:nvSpPr>
          <p:cNvPr id="3" name="TextBox 2">
            <a:extLst>
              <a:ext uri="{FF2B5EF4-FFF2-40B4-BE49-F238E27FC236}">
                <a16:creationId xmlns:a16="http://schemas.microsoft.com/office/drawing/2014/main" id="{55410822-947A-D7B9-8D54-EE8A3D3DDACE}"/>
              </a:ext>
            </a:extLst>
          </p:cNvPr>
          <p:cNvSpPr txBox="1"/>
          <p:nvPr/>
        </p:nvSpPr>
        <p:spPr>
          <a:xfrm>
            <a:off x="578842" y="1669409"/>
            <a:ext cx="8934274" cy="6740307"/>
          </a:xfrm>
          <a:prstGeom prst="rect">
            <a:avLst/>
          </a:prstGeom>
          <a:noFill/>
        </p:spPr>
        <p:txBody>
          <a:bodyPr wrap="square" rtlCol="0">
            <a:spAutoFit/>
          </a:bodyPr>
          <a:lstStyle/>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We were founded in 2015 – this is our 10</a:t>
            </a:r>
            <a:r>
              <a:rPr lang="en-GB" sz="2400" b="1" baseline="30000" dirty="0">
                <a:solidFill>
                  <a:srgbClr val="C00000"/>
                </a:solidFill>
                <a:latin typeface="Comic Sans MS" panose="030F0702030302020204" pitchFamily="66" charset="0"/>
              </a:rPr>
              <a:t>th</a:t>
            </a:r>
            <a:r>
              <a:rPr lang="en-GB" sz="2400" b="1" dirty="0">
                <a:solidFill>
                  <a:srgbClr val="C00000"/>
                </a:solidFill>
                <a:latin typeface="Comic Sans MS" panose="030F0702030302020204" pitchFamily="66" charset="0"/>
              </a:rPr>
              <a:t> year of providing bursaries</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We have awarded 43 bursaries to students from Wilberforce, Wyke, Hull College &amp; St Mary’s</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Subjects have included nursing, law, games development, photography, modern languages, social work &amp; many others</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400" b="1" dirty="0">
                <a:solidFill>
                  <a:srgbClr val="C00000"/>
                </a:solidFill>
                <a:latin typeface="Comic Sans MS" panose="030F0702030302020204" pitchFamily="66" charset="0"/>
              </a:rPr>
              <a:t>Besides bursaries, we currently work with both Hull &amp; Rovers and organisations providing self-esteem &amp; engineering classes to local schools  </a:t>
            </a:r>
          </a:p>
          <a:p>
            <a:endParaRPr lang="en-GB" sz="2400" b="1" dirty="0">
              <a:solidFill>
                <a:srgbClr val="C00000"/>
              </a:solidFill>
              <a:latin typeface="Comic Sans MS" panose="030F0702030302020204" pitchFamily="66" charset="0"/>
            </a:endParaRPr>
          </a:p>
          <a:p>
            <a:endParaRPr lang="en-GB" sz="2400" b="1" dirty="0">
              <a:solidFill>
                <a:srgbClr val="C00000"/>
              </a:solidFill>
              <a:latin typeface="Comic Sans MS" panose="030F0702030302020204" pitchFamily="66" charset="0"/>
            </a:endParaRPr>
          </a:p>
          <a:p>
            <a:endParaRPr lang="en-GB" sz="2400" b="1" dirty="0">
              <a:solidFill>
                <a:srgbClr val="C00000"/>
              </a:solidFill>
              <a:latin typeface="Comic Sans MS" panose="030F0702030302020204" pitchFamily="66" charset="0"/>
            </a:endParaRPr>
          </a:p>
          <a:p>
            <a:endParaRPr lang="en-GB" sz="2400" b="1" dirty="0">
              <a:solidFill>
                <a:srgbClr val="C00000"/>
              </a:solidFill>
              <a:latin typeface="Comic Sans MS" panose="030F0702030302020204" pitchFamily="66" charset="0"/>
            </a:endParaRPr>
          </a:p>
          <a:p>
            <a:endParaRPr lang="en-US" sz="2400" b="1" dirty="0">
              <a:solidFill>
                <a:srgbClr val="C00000"/>
              </a:solidFill>
              <a:latin typeface="Comic Sans MS" panose="030F0702030302020204" pitchFamily="66" charset="0"/>
            </a:endParaRPr>
          </a:p>
        </p:txBody>
      </p:sp>
      <p:sp>
        <p:nvSpPr>
          <p:cNvPr id="4" name="Subtitle 2">
            <a:extLst>
              <a:ext uri="{FF2B5EF4-FFF2-40B4-BE49-F238E27FC236}">
                <a16:creationId xmlns:a16="http://schemas.microsoft.com/office/drawing/2014/main" id="{06CEBEDC-FE2D-D36F-11CB-AEAE5A7F8059}"/>
              </a:ext>
            </a:extLst>
          </p:cNvPr>
          <p:cNvSpPr txBox="1">
            <a:spLocks/>
          </p:cNvSpPr>
          <p:nvPr/>
        </p:nvSpPr>
        <p:spPr>
          <a:xfrm>
            <a:off x="9664116" y="5972961"/>
            <a:ext cx="2592199"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1268082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5134062" y="1577130"/>
            <a:ext cx="6638488" cy="2922733"/>
          </a:xfrm>
        </p:spPr>
        <p:txBody>
          <a:bodyPr>
            <a:normAutofit/>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664117" y="5972961"/>
            <a:ext cx="2304176" cy="788566"/>
          </a:xfrm>
        </p:spPr>
        <p:txBody>
          <a:bodyPr>
            <a:normAutofit/>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7" name="TextBox 6">
            <a:extLst>
              <a:ext uri="{FF2B5EF4-FFF2-40B4-BE49-F238E27FC236}">
                <a16:creationId xmlns:a16="http://schemas.microsoft.com/office/drawing/2014/main" id="{A3BDF9FD-7918-4181-A6E4-696BB297F4B2}"/>
              </a:ext>
            </a:extLst>
          </p:cNvPr>
          <p:cNvSpPr txBox="1"/>
          <p:nvPr/>
        </p:nvSpPr>
        <p:spPr>
          <a:xfrm>
            <a:off x="1199625" y="1577130"/>
            <a:ext cx="8464491" cy="3785652"/>
          </a:xfrm>
          <a:prstGeom prst="rect">
            <a:avLst/>
          </a:prstGeom>
          <a:noFill/>
        </p:spPr>
        <p:txBody>
          <a:bodyPr wrap="square" rtlCol="0">
            <a:spAutoFit/>
          </a:bodyPr>
          <a:lstStyle/>
          <a:p>
            <a:r>
              <a:rPr lang="en-GB" sz="4800" b="1" dirty="0">
                <a:solidFill>
                  <a:srgbClr val="C00000"/>
                </a:solidFill>
                <a:latin typeface="Comic Sans MS" panose="030F0702030302020204" pitchFamily="66" charset="0"/>
              </a:rPr>
              <a:t>If you meet certain conditions you are eligible to apply for substantial financial support through a JVenn bursary.</a:t>
            </a:r>
            <a:endParaRPr lang="en-US" sz="4800" b="1"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95899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1524000" y="1650870"/>
            <a:ext cx="9144000" cy="2387600"/>
          </a:xfrm>
        </p:spPr>
        <p:txBody>
          <a:bodyPr>
            <a:normAutofit fontScale="90000"/>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9378892" y="5687735"/>
            <a:ext cx="2493622" cy="816591"/>
          </a:xfrm>
        </p:spPr>
        <p:txBody>
          <a:bodyPr>
            <a:normAutofit/>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7" name="TextBox 6">
            <a:extLst>
              <a:ext uri="{FF2B5EF4-FFF2-40B4-BE49-F238E27FC236}">
                <a16:creationId xmlns:a16="http://schemas.microsoft.com/office/drawing/2014/main" id="{71E8838E-1F06-453C-8039-7B95BB0840F5}"/>
              </a:ext>
            </a:extLst>
          </p:cNvPr>
          <p:cNvSpPr txBox="1"/>
          <p:nvPr/>
        </p:nvSpPr>
        <p:spPr>
          <a:xfrm>
            <a:off x="970220" y="353673"/>
            <a:ext cx="7659149" cy="5570756"/>
          </a:xfrm>
          <a:prstGeom prst="rect">
            <a:avLst/>
          </a:prstGeom>
          <a:noFill/>
        </p:spPr>
        <p:txBody>
          <a:bodyPr wrap="square" rtlCol="0">
            <a:spAutoFit/>
          </a:bodyPr>
          <a:lstStyle/>
          <a:p>
            <a:r>
              <a:rPr lang="en-GB" sz="3200" b="1" dirty="0">
                <a:solidFill>
                  <a:srgbClr val="C00000"/>
                </a:solidFill>
                <a:latin typeface="Comic Sans MS" panose="030F0702030302020204" pitchFamily="66" charset="0"/>
              </a:rPr>
              <a:t>You have to meet these conditions:</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800" b="1" dirty="0">
                <a:solidFill>
                  <a:srgbClr val="C00000"/>
                </a:solidFill>
                <a:latin typeface="Comic Sans MS" panose="030F0702030302020204" pitchFamily="66" charset="0"/>
              </a:rPr>
              <a:t>Currently live in the Hull area with a Hull (HU) postcode,</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800" b="1" dirty="0">
                <a:solidFill>
                  <a:srgbClr val="C00000"/>
                </a:solidFill>
                <a:latin typeface="Comic Sans MS" panose="030F0702030302020204" pitchFamily="66" charset="0"/>
              </a:rPr>
              <a:t>Be born after 31</a:t>
            </a:r>
            <a:r>
              <a:rPr lang="en-GB" sz="2800" b="1" baseline="30000" dirty="0">
                <a:solidFill>
                  <a:srgbClr val="C00000"/>
                </a:solidFill>
                <a:latin typeface="Comic Sans MS" panose="030F0702030302020204" pitchFamily="66" charset="0"/>
              </a:rPr>
              <a:t>st</a:t>
            </a:r>
            <a:r>
              <a:rPr lang="en-GB" sz="2800" b="1" dirty="0">
                <a:solidFill>
                  <a:srgbClr val="C00000"/>
                </a:solidFill>
                <a:latin typeface="Comic Sans MS" panose="030F0702030302020204" pitchFamily="66" charset="0"/>
              </a:rPr>
              <a:t> August 2001,</a:t>
            </a:r>
          </a:p>
          <a:p>
            <a:pPr marL="342900"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800" b="1" dirty="0">
                <a:solidFill>
                  <a:srgbClr val="C00000"/>
                </a:solidFill>
                <a:latin typeface="Comic Sans MS" panose="030F0702030302020204" pitchFamily="66" charset="0"/>
              </a:rPr>
              <a:t>Start studying at a UK university for a first degree 2024,</a:t>
            </a:r>
          </a:p>
          <a:p>
            <a:pPr marL="342900" indent="-342900">
              <a:buFont typeface="Wingdings" panose="05000000000000000000" pitchFamily="2" charset="2"/>
              <a:buChar char="Ø"/>
            </a:pPr>
            <a:endParaRPr lang="en-GB" sz="2800" b="1" dirty="0">
              <a:solidFill>
                <a:srgbClr val="C00000"/>
              </a:solidFill>
              <a:latin typeface="Comic Sans MS" panose="030F0702030302020204" pitchFamily="66" charset="0"/>
            </a:endParaRPr>
          </a:p>
          <a:p>
            <a:pPr marL="342900" indent="-342900">
              <a:buFont typeface="Wingdings" panose="05000000000000000000" pitchFamily="2" charset="2"/>
              <a:buChar char="Ø"/>
            </a:pPr>
            <a:r>
              <a:rPr lang="en-GB" sz="2800" b="1" dirty="0">
                <a:solidFill>
                  <a:srgbClr val="C00000"/>
                </a:solidFill>
                <a:latin typeface="Comic Sans MS" panose="030F0702030302020204" pitchFamily="66" charset="0"/>
              </a:rPr>
              <a:t>You receive or are eligible to receive financial support from your college or are a care leaver.</a:t>
            </a:r>
          </a:p>
        </p:txBody>
      </p:sp>
    </p:spTree>
    <p:extLst>
      <p:ext uri="{BB962C8B-B14F-4D97-AF65-F5344CB8AC3E}">
        <p14:creationId xmlns:p14="http://schemas.microsoft.com/office/powerpoint/2010/main" val="1579584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543E-238B-4ECF-81AE-41F6D329560B}"/>
              </a:ext>
            </a:extLst>
          </p:cNvPr>
          <p:cNvSpPr>
            <a:spLocks noGrp="1"/>
          </p:cNvSpPr>
          <p:nvPr>
            <p:ph type="ctrTitle"/>
          </p:nvPr>
        </p:nvSpPr>
        <p:spPr>
          <a:xfrm>
            <a:off x="1524000" y="1650870"/>
            <a:ext cx="9144000" cy="2387600"/>
          </a:xfrm>
        </p:spPr>
        <p:txBody>
          <a:bodyPr>
            <a:normAutofit fontScale="90000"/>
          </a:bodyPr>
          <a:lstStyle/>
          <a:p>
            <a:br>
              <a:rPr lang="en-GB" b="1" dirty="0">
                <a:solidFill>
                  <a:srgbClr val="C00000"/>
                </a:solidFill>
                <a:latin typeface="Comic Sans MS" panose="030F0702030302020204" pitchFamily="66" charset="0"/>
              </a:rPr>
            </a:br>
            <a:br>
              <a:rPr lang="en-GB" b="1" dirty="0">
                <a:solidFill>
                  <a:srgbClr val="C00000"/>
                </a:solidFill>
                <a:latin typeface="Comic Sans MS" panose="030F0702030302020204" pitchFamily="66" charset="0"/>
              </a:rPr>
            </a:br>
            <a:endParaRPr lang="en-US" dirty="0">
              <a:solidFill>
                <a:srgbClr val="C00000"/>
              </a:solidFill>
              <a:latin typeface="Comic Sans MS" panose="030F0702030302020204" pitchFamily="66" charset="0"/>
            </a:endParaRPr>
          </a:p>
        </p:txBody>
      </p:sp>
      <p:sp>
        <p:nvSpPr>
          <p:cNvPr id="3" name="Subtitle 2">
            <a:extLst>
              <a:ext uri="{FF2B5EF4-FFF2-40B4-BE49-F238E27FC236}">
                <a16:creationId xmlns:a16="http://schemas.microsoft.com/office/drawing/2014/main" id="{5A079A6E-5AA0-4D77-8D7A-C4A1164CD69A}"/>
              </a:ext>
            </a:extLst>
          </p:cNvPr>
          <p:cNvSpPr>
            <a:spLocks noGrp="1"/>
          </p:cNvSpPr>
          <p:nvPr>
            <p:ph type="subTitle" idx="1"/>
          </p:nvPr>
        </p:nvSpPr>
        <p:spPr>
          <a:xfrm>
            <a:off x="7798262" y="6120383"/>
            <a:ext cx="4074252" cy="1122028"/>
          </a:xfrm>
        </p:spPr>
        <p:txBody>
          <a:bodyPr>
            <a:normAutofit/>
          </a:bodyPr>
          <a:lstStyle/>
          <a:p>
            <a:r>
              <a:rPr lang="en-GB" sz="2800" b="1" dirty="0">
                <a:solidFill>
                  <a:srgbClr val="C00000"/>
                </a:solidFill>
                <a:latin typeface="Comic Sans MS" panose="030F0702030302020204" pitchFamily="66" charset="0"/>
              </a:rPr>
              <a:t>March 2024</a:t>
            </a:r>
          </a:p>
          <a:p>
            <a:endParaRPr lang="en-US" dirty="0"/>
          </a:p>
        </p:txBody>
      </p:sp>
      <p:pic>
        <p:nvPicPr>
          <p:cNvPr id="4" name="Picture 2" descr="C:\Users\Home\Pictures\JVENN logo.jpg">
            <a:extLst>
              <a:ext uri="{FF2B5EF4-FFF2-40B4-BE49-F238E27FC236}">
                <a16:creationId xmlns:a16="http://schemas.microsoft.com/office/drawing/2014/main" id="{DE2A2A23-D156-47F4-9B57-B68486B0336E}"/>
              </a:ext>
            </a:extLst>
          </p:cNvPr>
          <p:cNvPicPr>
            <a:picLocks noChangeAspect="1" noChangeArrowheads="1"/>
          </p:cNvPicPr>
          <p:nvPr/>
        </p:nvPicPr>
        <p:blipFill>
          <a:blip r:embed="rId2" cstate="print"/>
          <a:srcRect/>
          <a:stretch>
            <a:fillRect/>
          </a:stretch>
        </p:blipFill>
        <p:spPr bwMode="auto">
          <a:xfrm>
            <a:off x="8748314" y="353673"/>
            <a:ext cx="3124200" cy="962025"/>
          </a:xfrm>
          <a:prstGeom prst="rect">
            <a:avLst/>
          </a:prstGeom>
          <a:noFill/>
        </p:spPr>
      </p:pic>
      <p:sp>
        <p:nvSpPr>
          <p:cNvPr id="5" name="TextBox 4">
            <a:extLst>
              <a:ext uri="{FF2B5EF4-FFF2-40B4-BE49-F238E27FC236}">
                <a16:creationId xmlns:a16="http://schemas.microsoft.com/office/drawing/2014/main" id="{6A60CBD9-ED6F-471C-BAA7-6B6B4B4968A8}"/>
              </a:ext>
            </a:extLst>
          </p:cNvPr>
          <p:cNvSpPr txBox="1"/>
          <p:nvPr/>
        </p:nvSpPr>
        <p:spPr>
          <a:xfrm>
            <a:off x="2521008" y="1067786"/>
            <a:ext cx="4204531" cy="830997"/>
          </a:xfrm>
          <a:prstGeom prst="rect">
            <a:avLst/>
          </a:prstGeom>
          <a:noFill/>
        </p:spPr>
        <p:txBody>
          <a:bodyPr wrap="square" rtlCol="0">
            <a:spAutoFit/>
          </a:bodyPr>
          <a:lstStyle/>
          <a:p>
            <a:r>
              <a:rPr lang="en-GB" sz="4800" b="1" dirty="0">
                <a:solidFill>
                  <a:srgbClr val="C00000"/>
                </a:solidFill>
                <a:latin typeface="Comic Sans MS" panose="030F0702030302020204" pitchFamily="66" charset="0"/>
              </a:rPr>
              <a:t>The Bursary</a:t>
            </a:r>
            <a:endParaRPr lang="en-US" sz="4800" b="1" dirty="0">
              <a:solidFill>
                <a:srgbClr val="C00000"/>
              </a:solidFill>
              <a:latin typeface="Comic Sans MS" panose="030F0702030302020204" pitchFamily="66" charset="0"/>
            </a:endParaRPr>
          </a:p>
        </p:txBody>
      </p:sp>
      <p:sp>
        <p:nvSpPr>
          <p:cNvPr id="6" name="TextBox 5">
            <a:extLst>
              <a:ext uri="{FF2B5EF4-FFF2-40B4-BE49-F238E27FC236}">
                <a16:creationId xmlns:a16="http://schemas.microsoft.com/office/drawing/2014/main" id="{945DB099-A241-4AB6-A10C-1C210215A35A}"/>
              </a:ext>
            </a:extLst>
          </p:cNvPr>
          <p:cNvSpPr txBox="1"/>
          <p:nvPr/>
        </p:nvSpPr>
        <p:spPr>
          <a:xfrm>
            <a:off x="2828657" y="2233955"/>
            <a:ext cx="5492097" cy="3970318"/>
          </a:xfrm>
          <a:prstGeom prst="rect">
            <a:avLst/>
          </a:prstGeom>
          <a:noFill/>
        </p:spPr>
        <p:txBody>
          <a:bodyPr wrap="square" rtlCol="0">
            <a:spAutoFit/>
          </a:bodyPr>
          <a:lstStyle/>
          <a:p>
            <a:pPr marL="285750" indent="-285750">
              <a:buFont typeface="Wingdings" panose="05000000000000000000" pitchFamily="2" charset="2"/>
              <a:buChar char="Ø"/>
            </a:pPr>
            <a:r>
              <a:rPr lang="en-GB" sz="2800" b="1" dirty="0">
                <a:solidFill>
                  <a:srgbClr val="C00000"/>
                </a:solidFill>
                <a:latin typeface="Comic Sans MS" panose="030F0702030302020204" pitchFamily="66" charset="0"/>
              </a:rPr>
              <a:t>The successful applicants will receive £6,000 each year while studying.</a:t>
            </a:r>
          </a:p>
          <a:p>
            <a:pPr marL="285750" indent="-285750">
              <a:buFont typeface="Wingdings" panose="05000000000000000000" pitchFamily="2" charset="2"/>
              <a:buChar char="Ø"/>
            </a:pPr>
            <a:endParaRPr lang="en-GB" sz="2800" b="1" dirty="0">
              <a:solidFill>
                <a:srgbClr val="C00000"/>
              </a:solidFill>
              <a:latin typeface="Comic Sans MS" panose="030F0702030302020204" pitchFamily="66" charset="0"/>
            </a:endParaRPr>
          </a:p>
          <a:p>
            <a:pPr marL="285750" indent="-285750">
              <a:buFont typeface="Wingdings" panose="05000000000000000000" pitchFamily="2" charset="2"/>
              <a:buChar char="Ø"/>
            </a:pPr>
            <a:r>
              <a:rPr lang="en-GB" sz="2800" b="1" dirty="0">
                <a:solidFill>
                  <a:srgbClr val="C00000"/>
                </a:solidFill>
                <a:latin typeface="Comic Sans MS" panose="030F0702030302020204" pitchFamily="66" charset="0"/>
              </a:rPr>
              <a:t>Payable each year in three instalments of £2,000.</a:t>
            </a:r>
          </a:p>
          <a:p>
            <a:pPr marL="285750" indent="-285750">
              <a:buFont typeface="Wingdings" panose="05000000000000000000" pitchFamily="2" charset="2"/>
              <a:buChar char="Ø"/>
            </a:pPr>
            <a:endParaRPr lang="en-GB" sz="2800" b="1" dirty="0">
              <a:solidFill>
                <a:srgbClr val="C00000"/>
              </a:solidFill>
              <a:latin typeface="Comic Sans MS" panose="030F0702030302020204" pitchFamily="66" charset="0"/>
            </a:endParaRPr>
          </a:p>
          <a:p>
            <a:pPr marL="285750" indent="-285750">
              <a:buFont typeface="Wingdings" panose="05000000000000000000" pitchFamily="2" charset="2"/>
              <a:buChar char="Ø"/>
            </a:pPr>
            <a:r>
              <a:rPr lang="en-GB" sz="2800" b="1" dirty="0">
                <a:solidFill>
                  <a:srgbClr val="C00000"/>
                </a:solidFill>
                <a:latin typeface="Comic Sans MS" panose="030F0702030302020204" pitchFamily="66" charset="0"/>
              </a:rPr>
              <a:t>Does not apply to post-graduate study.</a:t>
            </a:r>
            <a:endParaRPr lang="en-US" sz="2800" b="1"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211404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EDC2E86-4B71-04D8-0A89-0E3F4DFA18F2}"/>
              </a:ext>
            </a:extLst>
          </p:cNvPr>
          <p:cNvSpPr txBox="1"/>
          <p:nvPr/>
        </p:nvSpPr>
        <p:spPr>
          <a:xfrm>
            <a:off x="2046914" y="897622"/>
            <a:ext cx="5528345" cy="830997"/>
          </a:xfrm>
          <a:prstGeom prst="rect">
            <a:avLst/>
          </a:prstGeom>
          <a:noFill/>
        </p:spPr>
        <p:txBody>
          <a:bodyPr wrap="square" rtlCol="0">
            <a:spAutoFit/>
          </a:bodyPr>
          <a:lstStyle/>
          <a:p>
            <a:r>
              <a:rPr lang="en-GB" sz="4800" b="1" dirty="0">
                <a:solidFill>
                  <a:srgbClr val="C00000"/>
                </a:solidFill>
                <a:latin typeface="Comic Sans MS" panose="030F0702030302020204" pitchFamily="66" charset="0"/>
              </a:rPr>
              <a:t>JVenn Partners</a:t>
            </a:r>
            <a:endParaRPr lang="en-US" sz="4800" b="1" dirty="0">
              <a:solidFill>
                <a:srgbClr val="C00000"/>
              </a:solidFill>
              <a:latin typeface="Comic Sans MS" panose="030F0702030302020204" pitchFamily="66" charset="0"/>
            </a:endParaRPr>
          </a:p>
        </p:txBody>
      </p:sp>
      <p:sp>
        <p:nvSpPr>
          <p:cNvPr id="5" name="TextBox 4">
            <a:extLst>
              <a:ext uri="{FF2B5EF4-FFF2-40B4-BE49-F238E27FC236}">
                <a16:creationId xmlns:a16="http://schemas.microsoft.com/office/drawing/2014/main" id="{3B444D17-E456-77A9-48D2-76BEEE83F37F}"/>
              </a:ext>
            </a:extLst>
          </p:cNvPr>
          <p:cNvSpPr txBox="1"/>
          <p:nvPr/>
        </p:nvSpPr>
        <p:spPr>
          <a:xfrm>
            <a:off x="1367406" y="2298583"/>
            <a:ext cx="8539992" cy="3785652"/>
          </a:xfrm>
          <a:prstGeom prst="rect">
            <a:avLst/>
          </a:prstGeom>
          <a:noFill/>
        </p:spPr>
        <p:txBody>
          <a:bodyPr wrap="square" rtlCol="0">
            <a:spAutoFit/>
          </a:bodyPr>
          <a:lstStyle/>
          <a:p>
            <a:r>
              <a:rPr lang="en-GB" sz="2400" b="1" dirty="0">
                <a:solidFill>
                  <a:srgbClr val="C00000"/>
                </a:solidFill>
                <a:latin typeface="Comic Sans MS" panose="030F0702030302020204" pitchFamily="66" charset="0"/>
              </a:rPr>
              <a:t>Through this application system students of certain subjects can be considered for a similar bursary if they are unsuccessful with their JVenn application.</a:t>
            </a:r>
          </a:p>
          <a:p>
            <a:endParaRPr lang="en-GB" sz="2400" b="1" dirty="0">
              <a:solidFill>
                <a:srgbClr val="C00000"/>
              </a:solidFill>
              <a:latin typeface="Comic Sans MS" panose="030F0702030302020204" pitchFamily="66" charset="0"/>
            </a:endParaRPr>
          </a:p>
          <a:p>
            <a:r>
              <a:rPr lang="en-GB" sz="2400" b="1" dirty="0">
                <a:solidFill>
                  <a:srgbClr val="C00000"/>
                </a:solidFill>
                <a:latin typeface="Comic Sans MS" panose="030F0702030302020204" pitchFamily="66" charset="0"/>
              </a:rPr>
              <a:t>The two organisations working with us are both local:</a:t>
            </a:r>
          </a:p>
          <a:p>
            <a:endParaRPr lang="en-GB" sz="2400" b="1" dirty="0">
              <a:solidFill>
                <a:srgbClr val="C00000"/>
              </a:solidFill>
              <a:latin typeface="Comic Sans MS" panose="030F0702030302020204" pitchFamily="66" charset="0"/>
            </a:endParaRPr>
          </a:p>
          <a:p>
            <a:r>
              <a:rPr lang="en-GB" sz="3200" b="1" dirty="0">
                <a:solidFill>
                  <a:srgbClr val="C00000"/>
                </a:solidFill>
                <a:latin typeface="Comic Sans MS" panose="030F0702030302020204" pitchFamily="66" charset="0"/>
              </a:rPr>
              <a:t>		Ann Watson’s Trust</a:t>
            </a:r>
          </a:p>
          <a:p>
            <a:endParaRPr lang="en-GB" sz="3200" b="1" dirty="0">
              <a:solidFill>
                <a:srgbClr val="C00000"/>
              </a:solidFill>
              <a:latin typeface="Comic Sans MS" panose="030F0702030302020204" pitchFamily="66" charset="0"/>
            </a:endParaRPr>
          </a:p>
          <a:p>
            <a:r>
              <a:rPr lang="en-GB" sz="3200" b="1" dirty="0">
                <a:solidFill>
                  <a:srgbClr val="C00000"/>
                </a:solidFill>
                <a:latin typeface="Comic Sans MS" panose="030F0702030302020204" pitchFamily="66" charset="0"/>
              </a:rPr>
              <a:t>		Help for Health</a:t>
            </a:r>
            <a:endParaRPr lang="en-US" sz="3200" b="1" dirty="0">
              <a:solidFill>
                <a:srgbClr val="C00000"/>
              </a:solidFill>
              <a:latin typeface="Comic Sans MS" panose="030F0702030302020204" pitchFamily="66" charset="0"/>
            </a:endParaRPr>
          </a:p>
        </p:txBody>
      </p:sp>
      <p:sp>
        <p:nvSpPr>
          <p:cNvPr id="2" name="Subtitle 2">
            <a:extLst>
              <a:ext uri="{FF2B5EF4-FFF2-40B4-BE49-F238E27FC236}">
                <a16:creationId xmlns:a16="http://schemas.microsoft.com/office/drawing/2014/main" id="{54929EB3-D46A-064D-F9EF-E2EDEE5528C0}"/>
              </a:ext>
            </a:extLst>
          </p:cNvPr>
          <p:cNvSpPr txBox="1">
            <a:spLocks/>
          </p:cNvSpPr>
          <p:nvPr/>
        </p:nvSpPr>
        <p:spPr>
          <a:xfrm>
            <a:off x="9664116" y="5972961"/>
            <a:ext cx="2527883"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1266009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6B859A-624C-0E45-B7ED-DAC2E0D141AB}"/>
              </a:ext>
            </a:extLst>
          </p:cNvPr>
          <p:cNvSpPr txBox="1"/>
          <p:nvPr/>
        </p:nvSpPr>
        <p:spPr>
          <a:xfrm>
            <a:off x="1291905" y="931178"/>
            <a:ext cx="6106159" cy="830997"/>
          </a:xfrm>
          <a:prstGeom prst="rect">
            <a:avLst/>
          </a:prstGeom>
          <a:noFill/>
        </p:spPr>
        <p:txBody>
          <a:bodyPr wrap="none" rtlCol="0">
            <a:spAutoFit/>
          </a:bodyPr>
          <a:lstStyle/>
          <a:p>
            <a:r>
              <a:rPr lang="en-GB" sz="4800" b="1" dirty="0">
                <a:solidFill>
                  <a:srgbClr val="C00000"/>
                </a:solidFill>
                <a:latin typeface="Comic Sans MS" panose="030F0702030302020204" pitchFamily="66" charset="0"/>
              </a:rPr>
              <a:t>Ann Watson’s Trust</a:t>
            </a:r>
          </a:p>
        </p:txBody>
      </p:sp>
      <p:sp>
        <p:nvSpPr>
          <p:cNvPr id="3" name="TextBox 2">
            <a:extLst>
              <a:ext uri="{FF2B5EF4-FFF2-40B4-BE49-F238E27FC236}">
                <a16:creationId xmlns:a16="http://schemas.microsoft.com/office/drawing/2014/main" id="{7289E511-4A3E-AFD2-FFAF-46B1D019120B}"/>
              </a:ext>
            </a:extLst>
          </p:cNvPr>
          <p:cNvSpPr txBox="1"/>
          <p:nvPr/>
        </p:nvSpPr>
        <p:spPr>
          <a:xfrm>
            <a:off x="914400" y="2273416"/>
            <a:ext cx="8103765" cy="4154984"/>
          </a:xfrm>
          <a:prstGeom prst="rect">
            <a:avLst/>
          </a:prstGeom>
          <a:noFill/>
        </p:spPr>
        <p:txBody>
          <a:bodyPr wrap="square" rtlCol="0">
            <a:spAutoFit/>
          </a:bodyPr>
          <a:lstStyle/>
          <a:p>
            <a:r>
              <a:rPr lang="en-GB" sz="2400" b="1" dirty="0">
                <a:solidFill>
                  <a:srgbClr val="C00000"/>
                </a:solidFill>
                <a:latin typeface="Comic Sans MS" panose="030F0702030302020204" pitchFamily="66" charset="0"/>
              </a:rPr>
              <a:t>Ann Watson’s Trust will consider applications from students studying:</a:t>
            </a:r>
          </a:p>
          <a:p>
            <a:endParaRPr lang="en-GB" sz="2400" b="1" dirty="0">
              <a:solidFill>
                <a:srgbClr val="C00000"/>
              </a:solidFill>
              <a:latin typeface="Comic Sans MS" panose="030F0702030302020204" pitchFamily="66" charset="0"/>
            </a:endParaRPr>
          </a:p>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STEM subjects</a:t>
            </a:r>
          </a:p>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Law</a:t>
            </a:r>
          </a:p>
          <a:p>
            <a:pPr marL="800100" lvl="1" indent="-342900">
              <a:buFont typeface="Wingdings" panose="05000000000000000000" pitchFamily="2" charset="2"/>
              <a:buChar char="Ø"/>
            </a:pPr>
            <a:r>
              <a:rPr lang="en-GB" sz="2400" b="1" dirty="0">
                <a:solidFill>
                  <a:srgbClr val="C00000"/>
                </a:solidFill>
                <a:latin typeface="Comic Sans MS" panose="030F0702030302020204" pitchFamily="66" charset="0"/>
              </a:rPr>
              <a:t>Humanities, for example: English Literature, </a:t>
            </a:r>
            <a:r>
              <a:rPr lang="en-GB" sz="2400" b="1" dirty="0">
                <a:solidFill>
                  <a:srgbClr val="C00000"/>
                </a:solidFill>
                <a:effectLst/>
                <a:latin typeface="Comic Sans MS" panose="030F0702030302020204" pitchFamily="66" charset="0"/>
                <a:ea typeface="Calibri" panose="020F0502020204030204" pitchFamily="34" charset="0"/>
              </a:rPr>
              <a:t>Languages, History, Visual Arts, Philosophy or Religion</a:t>
            </a:r>
          </a:p>
          <a:p>
            <a:pPr marL="800100" lvl="1"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marL="800100" lvl="1" indent="-342900">
              <a:buFont typeface="Wingdings" panose="05000000000000000000" pitchFamily="2" charset="2"/>
              <a:buChar char="Ø"/>
            </a:pPr>
            <a:endParaRPr lang="en-GB" sz="2400" b="1" dirty="0">
              <a:solidFill>
                <a:srgbClr val="C00000"/>
              </a:solidFill>
              <a:latin typeface="Comic Sans MS" panose="030F0702030302020204" pitchFamily="66" charset="0"/>
            </a:endParaRPr>
          </a:p>
          <a:p>
            <a:pPr lvl="1"/>
            <a:r>
              <a:rPr lang="en-GB" sz="2400" b="1" dirty="0">
                <a:solidFill>
                  <a:srgbClr val="C00000"/>
                </a:solidFill>
                <a:latin typeface="Comic Sans MS" panose="030F0702030302020204" pitchFamily="66" charset="0"/>
              </a:rPr>
              <a:t>  </a:t>
            </a:r>
          </a:p>
        </p:txBody>
      </p:sp>
      <p:sp>
        <p:nvSpPr>
          <p:cNvPr id="4" name="TextBox 3">
            <a:extLst>
              <a:ext uri="{FF2B5EF4-FFF2-40B4-BE49-F238E27FC236}">
                <a16:creationId xmlns:a16="http://schemas.microsoft.com/office/drawing/2014/main" id="{C5752978-7104-D757-B056-74E02E0996AA}"/>
              </a:ext>
            </a:extLst>
          </p:cNvPr>
          <p:cNvSpPr txBox="1"/>
          <p:nvPr/>
        </p:nvSpPr>
        <p:spPr>
          <a:xfrm>
            <a:off x="842580" y="5511567"/>
            <a:ext cx="8569868" cy="923330"/>
          </a:xfrm>
          <a:prstGeom prst="rect">
            <a:avLst/>
          </a:prstGeom>
          <a:noFill/>
        </p:spPr>
        <p:txBody>
          <a:bodyPr wrap="square" rtlCol="0">
            <a:spAutoFit/>
          </a:bodyPr>
          <a:lstStyle/>
          <a:p>
            <a:r>
              <a:rPr lang="en-GB" b="1" dirty="0">
                <a:solidFill>
                  <a:srgbClr val="C00000"/>
                </a:solidFill>
                <a:latin typeface="Comic Sans MS" panose="030F0702030302020204" pitchFamily="66" charset="0"/>
              </a:rPr>
              <a:t>To be eligible for an Ann Watson bursary you must tick the box on the application form. This is because otherwise our privacy conditions prevent us from sharing your information with third parties.</a:t>
            </a:r>
            <a:endParaRPr lang="en-US" b="1" dirty="0">
              <a:solidFill>
                <a:srgbClr val="C00000"/>
              </a:solidFill>
              <a:latin typeface="Comic Sans MS" panose="030F0702030302020204" pitchFamily="66" charset="0"/>
            </a:endParaRPr>
          </a:p>
        </p:txBody>
      </p:sp>
      <p:sp>
        <p:nvSpPr>
          <p:cNvPr id="5" name="Subtitle 2">
            <a:extLst>
              <a:ext uri="{FF2B5EF4-FFF2-40B4-BE49-F238E27FC236}">
                <a16:creationId xmlns:a16="http://schemas.microsoft.com/office/drawing/2014/main" id="{C3A253CC-B890-02C2-863C-346D63EE96B3}"/>
              </a:ext>
            </a:extLst>
          </p:cNvPr>
          <p:cNvSpPr txBox="1">
            <a:spLocks/>
          </p:cNvSpPr>
          <p:nvPr/>
        </p:nvSpPr>
        <p:spPr>
          <a:xfrm>
            <a:off x="9664116" y="5972961"/>
            <a:ext cx="2527883"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1314367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A3C468-785E-92A6-FB9A-C7EA7B639667}"/>
              </a:ext>
            </a:extLst>
          </p:cNvPr>
          <p:cNvSpPr txBox="1"/>
          <p:nvPr/>
        </p:nvSpPr>
        <p:spPr>
          <a:xfrm>
            <a:off x="2072081" y="1199626"/>
            <a:ext cx="4940776" cy="1107996"/>
          </a:xfrm>
          <a:prstGeom prst="rect">
            <a:avLst/>
          </a:prstGeom>
          <a:noFill/>
        </p:spPr>
        <p:txBody>
          <a:bodyPr wrap="none" rtlCol="0">
            <a:spAutoFit/>
          </a:bodyPr>
          <a:lstStyle/>
          <a:p>
            <a:r>
              <a:rPr lang="en-GB" sz="4800" b="1" dirty="0">
                <a:solidFill>
                  <a:srgbClr val="C00000"/>
                </a:solidFill>
                <a:latin typeface="Comic Sans MS" panose="030F0702030302020204" pitchFamily="66" charset="0"/>
              </a:rPr>
              <a:t>Help for Health</a:t>
            </a:r>
            <a:endParaRPr lang="en-US" sz="4800" b="1" dirty="0">
              <a:solidFill>
                <a:srgbClr val="C00000"/>
              </a:solidFill>
              <a:latin typeface="Comic Sans MS" panose="030F0702030302020204" pitchFamily="66" charset="0"/>
            </a:endParaRPr>
          </a:p>
          <a:p>
            <a:endParaRPr lang="en-US" dirty="0"/>
          </a:p>
        </p:txBody>
      </p:sp>
      <p:sp>
        <p:nvSpPr>
          <p:cNvPr id="3" name="TextBox 2">
            <a:extLst>
              <a:ext uri="{FF2B5EF4-FFF2-40B4-BE49-F238E27FC236}">
                <a16:creationId xmlns:a16="http://schemas.microsoft.com/office/drawing/2014/main" id="{F33CB1EF-CE32-BA7F-6D51-0137E4FFE72E}"/>
              </a:ext>
            </a:extLst>
          </p:cNvPr>
          <p:cNvSpPr txBox="1"/>
          <p:nvPr/>
        </p:nvSpPr>
        <p:spPr>
          <a:xfrm>
            <a:off x="1669409" y="3112316"/>
            <a:ext cx="8347046" cy="2246769"/>
          </a:xfrm>
          <a:prstGeom prst="rect">
            <a:avLst/>
          </a:prstGeom>
          <a:noFill/>
        </p:spPr>
        <p:txBody>
          <a:bodyPr wrap="square" rtlCol="0">
            <a:spAutoFit/>
          </a:bodyPr>
          <a:lstStyle/>
          <a:p>
            <a:r>
              <a:rPr lang="en-GB" sz="2800" b="1" dirty="0">
                <a:solidFill>
                  <a:srgbClr val="C00000"/>
                </a:solidFill>
                <a:latin typeface="Comic Sans MS" panose="030F0702030302020204" pitchFamily="66" charset="0"/>
              </a:rPr>
              <a:t>Help for Health will consider applications from students planning on studying a healthcare related degree. This includes, for instance, pharmacy, midwifery and biomedical science as well as medicine and nursing. </a:t>
            </a:r>
            <a:endParaRPr lang="en-US" sz="2800" dirty="0"/>
          </a:p>
        </p:txBody>
      </p:sp>
      <p:sp>
        <p:nvSpPr>
          <p:cNvPr id="5" name="TextBox 4">
            <a:extLst>
              <a:ext uri="{FF2B5EF4-FFF2-40B4-BE49-F238E27FC236}">
                <a16:creationId xmlns:a16="http://schemas.microsoft.com/office/drawing/2014/main" id="{046B8ED6-4C1C-EBCB-F9D2-78653134FBA4}"/>
              </a:ext>
            </a:extLst>
          </p:cNvPr>
          <p:cNvSpPr txBox="1"/>
          <p:nvPr/>
        </p:nvSpPr>
        <p:spPr>
          <a:xfrm>
            <a:off x="766691" y="5545393"/>
            <a:ext cx="8452809" cy="1200329"/>
          </a:xfrm>
          <a:prstGeom prst="rect">
            <a:avLst/>
          </a:prstGeom>
          <a:noFill/>
        </p:spPr>
        <p:txBody>
          <a:bodyPr wrap="square" rtlCol="0">
            <a:spAutoFit/>
          </a:bodyPr>
          <a:lstStyle/>
          <a:p>
            <a:r>
              <a:rPr lang="en-GB" b="1" dirty="0">
                <a:solidFill>
                  <a:srgbClr val="C00000"/>
                </a:solidFill>
                <a:latin typeface="Comic Sans MS" panose="030F0702030302020204" pitchFamily="66" charset="0"/>
              </a:rPr>
              <a:t>To be eligible for a Help for Health bursary you must tick the box on the application form. This is because otherwise our privacy conditions prevent us from sharing your information with third parties.</a:t>
            </a:r>
            <a:endParaRPr lang="en-US" b="1" dirty="0">
              <a:solidFill>
                <a:srgbClr val="C00000"/>
              </a:solidFill>
              <a:latin typeface="Comic Sans MS" panose="030F0702030302020204" pitchFamily="66" charset="0"/>
            </a:endParaRPr>
          </a:p>
          <a:p>
            <a:endParaRPr lang="en-US" dirty="0"/>
          </a:p>
        </p:txBody>
      </p:sp>
      <p:sp>
        <p:nvSpPr>
          <p:cNvPr id="4" name="Subtitle 2">
            <a:extLst>
              <a:ext uri="{FF2B5EF4-FFF2-40B4-BE49-F238E27FC236}">
                <a16:creationId xmlns:a16="http://schemas.microsoft.com/office/drawing/2014/main" id="{6BE8A6DE-D65D-F979-0C3C-A18C35E97424}"/>
              </a:ext>
            </a:extLst>
          </p:cNvPr>
          <p:cNvSpPr txBox="1">
            <a:spLocks/>
          </p:cNvSpPr>
          <p:nvPr/>
        </p:nvSpPr>
        <p:spPr>
          <a:xfrm>
            <a:off x="9664116" y="5972961"/>
            <a:ext cx="2527883" cy="788566"/>
          </a:xfrm>
          <a:prstGeom prst="rect">
            <a:avLst/>
          </a:prstGeom>
        </p:spPr>
        <p:txBody>
          <a:bodyPr>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800" b="1">
                <a:solidFill>
                  <a:srgbClr val="C00000"/>
                </a:solidFill>
                <a:latin typeface="Comic Sans MS" panose="030F0702030302020204" pitchFamily="66" charset="0"/>
              </a:rPr>
              <a:t>March 2024</a:t>
            </a:r>
          </a:p>
          <a:p>
            <a:endParaRPr lang="en-US" dirty="0"/>
          </a:p>
        </p:txBody>
      </p:sp>
    </p:spTree>
    <p:extLst>
      <p:ext uri="{BB962C8B-B14F-4D97-AF65-F5344CB8AC3E}">
        <p14:creationId xmlns:p14="http://schemas.microsoft.com/office/powerpoint/2010/main" val="26296932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944</TotalTime>
  <Words>1423</Words>
  <Application>Microsoft Office PowerPoint</Application>
  <PresentationFormat>Widescreen</PresentationFormat>
  <Paragraphs>191</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Comic Sans MS</vt:lpstr>
      <vt:lpstr>Trebuchet MS</vt:lpstr>
      <vt:lpstr>Wingdings</vt:lpstr>
      <vt:lpstr>Wingdings 3</vt:lpstr>
      <vt:lpstr>Facet</vt:lpstr>
      <vt:lpstr>  Bursaries for Hull Students</vt:lpstr>
      <vt:lpstr>  </vt:lpstr>
      <vt:lpstr>PowerPoint Presentation</vt:lpstr>
      <vt:lpstr>  </vt:lpstr>
      <vt:lpstr>  </vt:lpstr>
      <vt:lpstr>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Bursaries for Hull Students</dc:title>
  <dc:creator>John Cliff</dc:creator>
  <cp:lastModifiedBy>Michelle Barnes</cp:lastModifiedBy>
  <cp:revision>120</cp:revision>
  <dcterms:created xsi:type="dcterms:W3CDTF">2021-01-20T09:42:24Z</dcterms:created>
  <dcterms:modified xsi:type="dcterms:W3CDTF">2024-04-12T13:36:25Z</dcterms:modified>
</cp:coreProperties>
</file>